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1558" r:id="rId3"/>
    <p:sldId id="272" r:id="rId4"/>
    <p:sldId id="258" r:id="rId5"/>
    <p:sldId id="261" r:id="rId6"/>
    <p:sldId id="1560" r:id="rId7"/>
    <p:sldId id="266" r:id="rId8"/>
    <p:sldId id="270" r:id="rId9"/>
    <p:sldId id="259" r:id="rId10"/>
    <p:sldId id="1561" r:id="rId11"/>
    <p:sldId id="1562" r:id="rId12"/>
    <p:sldId id="1563" r:id="rId13"/>
    <p:sldId id="1564" r:id="rId14"/>
    <p:sldId id="1565" r:id="rId15"/>
    <p:sldId id="1566" r:id="rId16"/>
    <p:sldId id="1568" r:id="rId17"/>
    <p:sldId id="1567" r:id="rId18"/>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0FF"/>
    <a:srgbClr val="082F94"/>
    <a:srgbClr val="CCFFFF"/>
    <a:srgbClr val="99FF66"/>
    <a:srgbClr val="CCECFF"/>
    <a:srgbClr val="0066CC"/>
    <a:srgbClr val="FBE5D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268" autoAdjust="0"/>
  </p:normalViewPr>
  <p:slideViewPr>
    <p:cSldViewPr snapToGrid="0">
      <p:cViewPr varScale="1">
        <p:scale>
          <a:sx n="101" d="100"/>
          <a:sy n="101" d="100"/>
        </p:scale>
        <p:origin x="9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AC031-1917-4FBD-B7A2-BF3B0E57596E}" type="datetimeFigureOut">
              <a:rPr lang="ru-KZ" smtClean="0"/>
              <a:t>25.07.2025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B2B6F-39FE-4411-945E-9191F2BD6C9E}" type="slidenum">
              <a:rPr lang="ru-KZ" smtClean="0"/>
              <a:t>‹#›</a:t>
            </a:fld>
            <a:endParaRPr lang="ru-KZ"/>
          </a:p>
        </p:txBody>
      </p:sp>
    </p:spTree>
    <p:extLst>
      <p:ext uri="{BB962C8B-B14F-4D97-AF65-F5344CB8AC3E}">
        <p14:creationId xmlns:p14="http://schemas.microsoft.com/office/powerpoint/2010/main" val="360580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60363" algn="just"/>
            <a:r>
              <a:rPr lang="ru-RU" sz="1200" dirty="0">
                <a:latin typeface="Arial Narrow" panose="020B0606020202030204" pitchFamily="34" charset="0"/>
              </a:rPr>
              <a:t>ВОЗ не присвоены значения DDD</a:t>
            </a:r>
          </a:p>
          <a:p>
            <a:pPr marL="360363" algn="just"/>
            <a:r>
              <a:rPr lang="ru-RU" sz="1200" dirty="0">
                <a:latin typeface="Arial Narrow" panose="020B0606020202030204" pitchFamily="34" charset="0"/>
              </a:rPr>
              <a:t>- для ЛС, показанных при орфанных заболеваниях со строго индивидуальными схемами дозирования;</a:t>
            </a:r>
          </a:p>
          <a:p>
            <a:pPr marL="360363" algn="just"/>
            <a:r>
              <a:rPr lang="ru-RU" sz="1200" dirty="0">
                <a:latin typeface="Arial Narrow" panose="020B0606020202030204" pitchFamily="34" charset="0"/>
              </a:rPr>
              <a:t>- для ЛС местного действия, вакцин, сывороток, противоопухолевых средств, общих и местных анестетиков и др., характеризующихся высокой индивидуальностью применения и широкой вариабельностью дозирования;</a:t>
            </a:r>
          </a:p>
          <a:p>
            <a:pPr marL="360363" algn="just"/>
            <a:r>
              <a:rPr lang="ru-RU" sz="1200" dirty="0">
                <a:latin typeface="Arial Narrow" panose="020B0606020202030204" pitchFamily="34" charset="0"/>
              </a:rPr>
              <a:t>- для ЛС, применяемых в терапии детей ввиду широкой вариабельности дозирования исходя из возраста и (или) массы тела и (или) площади поверхности тела.</a:t>
            </a:r>
          </a:p>
          <a:p>
            <a:endParaRPr lang="x-none" dirty="0"/>
          </a:p>
        </p:txBody>
      </p:sp>
      <p:sp>
        <p:nvSpPr>
          <p:cNvPr id="4" name="Номер слайда 3"/>
          <p:cNvSpPr>
            <a:spLocks noGrp="1"/>
          </p:cNvSpPr>
          <p:nvPr>
            <p:ph type="sldNum" sz="quarter" idx="5"/>
          </p:nvPr>
        </p:nvSpPr>
        <p:spPr/>
        <p:txBody>
          <a:bodyPr/>
          <a:lstStyle/>
          <a:p>
            <a:fld id="{65B1A246-0489-4B48-A48E-A2490BDE1C4B}" type="slidenum">
              <a:rPr lang="ru-RU" smtClean="0"/>
              <a:t>2</a:t>
            </a:fld>
            <a:endParaRPr lang="ru-RU"/>
          </a:p>
        </p:txBody>
      </p:sp>
    </p:spTree>
    <p:extLst>
      <p:ext uri="{BB962C8B-B14F-4D97-AF65-F5344CB8AC3E}">
        <p14:creationId xmlns:p14="http://schemas.microsoft.com/office/powerpoint/2010/main" val="239628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2250" y="804863"/>
            <a:ext cx="7158038" cy="40274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CFBF01-C998-42F2-AC0E-208C6CF4D1F8}" type="slidenum">
              <a:rPr lang="ru-RU" smtClean="0">
                <a:solidFill>
                  <a:prstClr val="black"/>
                </a:solidFill>
              </a:rPr>
              <a:pPr/>
              <a:t>3</a:t>
            </a:fld>
            <a:endParaRPr lang="ru-RU" dirty="0">
              <a:solidFill>
                <a:prstClr val="black"/>
              </a:solidFill>
            </a:endParaRPr>
          </a:p>
        </p:txBody>
      </p:sp>
    </p:spTree>
    <p:extLst>
      <p:ext uri="{BB962C8B-B14F-4D97-AF65-F5344CB8AC3E}">
        <p14:creationId xmlns:p14="http://schemas.microsoft.com/office/powerpoint/2010/main" val="293885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a:p>
        </p:txBody>
      </p:sp>
      <p:sp>
        <p:nvSpPr>
          <p:cNvPr id="4" name="Номер слайда 3"/>
          <p:cNvSpPr>
            <a:spLocks noGrp="1"/>
          </p:cNvSpPr>
          <p:nvPr>
            <p:ph type="sldNum" sz="quarter" idx="5"/>
          </p:nvPr>
        </p:nvSpPr>
        <p:spPr/>
        <p:txBody>
          <a:bodyPr/>
          <a:lstStyle/>
          <a:p>
            <a:fld id="{1EAB2B6F-39FE-4411-945E-9191F2BD6C9E}" type="slidenum">
              <a:rPr lang="ru-KZ" smtClean="0"/>
              <a:t>10</a:t>
            </a:fld>
            <a:endParaRPr lang="ru-KZ"/>
          </a:p>
        </p:txBody>
      </p:sp>
    </p:spTree>
    <p:extLst>
      <p:ext uri="{BB962C8B-B14F-4D97-AF65-F5344CB8AC3E}">
        <p14:creationId xmlns:p14="http://schemas.microsoft.com/office/powerpoint/2010/main" val="106986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FE81E-570E-C407-E079-222936DCF76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84BCD33-C4F3-1966-3537-11EBC7B9223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645A37C-48BB-7EE9-8BBF-08C22077AE0A}"/>
              </a:ext>
            </a:extLst>
          </p:cNvPr>
          <p:cNvSpPr>
            <a:spLocks noGrp="1"/>
          </p:cNvSpPr>
          <p:nvPr>
            <p:ph type="body" idx="1"/>
          </p:nvPr>
        </p:nvSpPr>
        <p:spPr/>
        <p:txBody>
          <a:bodyPr/>
          <a:lstStyle/>
          <a:p>
            <a:endParaRPr lang="ru-KZ"/>
          </a:p>
        </p:txBody>
      </p:sp>
      <p:sp>
        <p:nvSpPr>
          <p:cNvPr id="4" name="Номер слайда 3">
            <a:extLst>
              <a:ext uri="{FF2B5EF4-FFF2-40B4-BE49-F238E27FC236}">
                <a16:creationId xmlns:a16="http://schemas.microsoft.com/office/drawing/2014/main" id="{2775306B-B04C-CEE7-0F99-8C16BF0D8039}"/>
              </a:ext>
            </a:extLst>
          </p:cNvPr>
          <p:cNvSpPr>
            <a:spLocks noGrp="1"/>
          </p:cNvSpPr>
          <p:nvPr>
            <p:ph type="sldNum" sz="quarter" idx="5"/>
          </p:nvPr>
        </p:nvSpPr>
        <p:spPr/>
        <p:txBody>
          <a:bodyPr/>
          <a:lstStyle/>
          <a:p>
            <a:fld id="{1EAB2B6F-39FE-4411-945E-9191F2BD6C9E}" type="slidenum">
              <a:rPr lang="ru-KZ" smtClean="0"/>
              <a:t>11</a:t>
            </a:fld>
            <a:endParaRPr lang="ru-KZ"/>
          </a:p>
        </p:txBody>
      </p:sp>
    </p:spTree>
    <p:extLst>
      <p:ext uri="{BB962C8B-B14F-4D97-AF65-F5344CB8AC3E}">
        <p14:creationId xmlns:p14="http://schemas.microsoft.com/office/powerpoint/2010/main" val="202743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1361-D248-9BC8-2FA4-EC7C3BC8C17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903EFB9-3A5E-AB82-765F-A0F73607FC9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003ADCB-D54F-2887-246E-CFA272653A08}"/>
              </a:ext>
            </a:extLst>
          </p:cNvPr>
          <p:cNvSpPr>
            <a:spLocks noGrp="1"/>
          </p:cNvSpPr>
          <p:nvPr>
            <p:ph type="body" idx="1"/>
          </p:nvPr>
        </p:nvSpPr>
        <p:spPr/>
        <p:txBody>
          <a:bodyPr/>
          <a:lstStyle/>
          <a:p>
            <a:r>
              <a:rPr lang="ru-RU" dirty="0"/>
              <a:t>Избыточная масса тела25.0 – 29.9⚠️ </a:t>
            </a:r>
            <a:r>
              <a:rPr lang="ru-RU" b="1" dirty="0"/>
              <a:t>Ожирение I степени</a:t>
            </a:r>
            <a:r>
              <a:rPr lang="ru-RU" dirty="0"/>
              <a:t>30.0 – 34.9⚠️ </a:t>
            </a:r>
            <a:r>
              <a:rPr lang="ru-RU" b="1" dirty="0"/>
              <a:t>Ожирение II степени</a:t>
            </a:r>
            <a:r>
              <a:rPr lang="ru-RU" dirty="0"/>
              <a:t>35.0 – 39.9⚠️ </a:t>
            </a:r>
            <a:r>
              <a:rPr lang="ru-RU" b="1" dirty="0"/>
              <a:t>Ожирение III степени</a:t>
            </a:r>
            <a:r>
              <a:rPr lang="ru-RU" dirty="0"/>
              <a:t>≥ 40.0</a:t>
            </a:r>
            <a:endParaRPr lang="ru-KZ" dirty="0"/>
          </a:p>
        </p:txBody>
      </p:sp>
      <p:sp>
        <p:nvSpPr>
          <p:cNvPr id="4" name="Номер слайда 3">
            <a:extLst>
              <a:ext uri="{FF2B5EF4-FFF2-40B4-BE49-F238E27FC236}">
                <a16:creationId xmlns:a16="http://schemas.microsoft.com/office/drawing/2014/main" id="{D60446B5-4B94-FAD7-E074-0163CA46B50A}"/>
              </a:ext>
            </a:extLst>
          </p:cNvPr>
          <p:cNvSpPr>
            <a:spLocks noGrp="1"/>
          </p:cNvSpPr>
          <p:nvPr>
            <p:ph type="sldNum" sz="quarter" idx="5"/>
          </p:nvPr>
        </p:nvSpPr>
        <p:spPr/>
        <p:txBody>
          <a:bodyPr/>
          <a:lstStyle/>
          <a:p>
            <a:fld id="{1EAB2B6F-39FE-4411-945E-9191F2BD6C9E}" type="slidenum">
              <a:rPr lang="ru-KZ" smtClean="0"/>
              <a:t>12</a:t>
            </a:fld>
            <a:endParaRPr lang="ru-KZ"/>
          </a:p>
        </p:txBody>
      </p:sp>
    </p:spTree>
    <p:extLst>
      <p:ext uri="{BB962C8B-B14F-4D97-AF65-F5344CB8AC3E}">
        <p14:creationId xmlns:p14="http://schemas.microsoft.com/office/powerpoint/2010/main" val="230488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07592-7203-942A-76DA-C518923D31E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D704511-72B8-2115-FCEB-C7A57A7C72D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8FE065C-9ADD-C9AD-C13C-3925C66DAA4D}"/>
              </a:ext>
            </a:extLst>
          </p:cNvPr>
          <p:cNvSpPr>
            <a:spLocks noGrp="1"/>
          </p:cNvSpPr>
          <p:nvPr>
            <p:ph type="body" idx="1"/>
          </p:nvPr>
        </p:nvSpPr>
        <p:spPr/>
        <p:txBody>
          <a:bodyPr/>
          <a:lstStyle/>
          <a:p>
            <a:endParaRPr lang="ru-KZ"/>
          </a:p>
        </p:txBody>
      </p:sp>
      <p:sp>
        <p:nvSpPr>
          <p:cNvPr id="4" name="Номер слайда 3">
            <a:extLst>
              <a:ext uri="{FF2B5EF4-FFF2-40B4-BE49-F238E27FC236}">
                <a16:creationId xmlns:a16="http://schemas.microsoft.com/office/drawing/2014/main" id="{1AE58493-80C1-AB62-652D-D18E6D9A6083}"/>
              </a:ext>
            </a:extLst>
          </p:cNvPr>
          <p:cNvSpPr>
            <a:spLocks noGrp="1"/>
          </p:cNvSpPr>
          <p:nvPr>
            <p:ph type="sldNum" sz="quarter" idx="5"/>
          </p:nvPr>
        </p:nvSpPr>
        <p:spPr/>
        <p:txBody>
          <a:bodyPr/>
          <a:lstStyle/>
          <a:p>
            <a:fld id="{1EAB2B6F-39FE-4411-945E-9191F2BD6C9E}" type="slidenum">
              <a:rPr lang="ru-KZ" smtClean="0"/>
              <a:t>13</a:t>
            </a:fld>
            <a:endParaRPr lang="ru-KZ"/>
          </a:p>
        </p:txBody>
      </p:sp>
    </p:spTree>
    <p:extLst>
      <p:ext uri="{BB962C8B-B14F-4D97-AF65-F5344CB8AC3E}">
        <p14:creationId xmlns:p14="http://schemas.microsoft.com/office/powerpoint/2010/main" val="5259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CF721-21D2-1B1A-39AD-6BBFCEE161E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56488D3-3026-3E2F-94D3-271B3B8CA84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B8134B2-8B2A-D23F-D75E-9FDB3562E4C1}"/>
              </a:ext>
            </a:extLst>
          </p:cNvPr>
          <p:cNvSpPr>
            <a:spLocks noGrp="1"/>
          </p:cNvSpPr>
          <p:nvPr>
            <p:ph type="body" idx="1"/>
          </p:nvPr>
        </p:nvSpPr>
        <p:spPr/>
        <p:txBody>
          <a:bodyPr/>
          <a:lstStyle/>
          <a:p>
            <a:endParaRPr lang="ru-KZ"/>
          </a:p>
        </p:txBody>
      </p:sp>
      <p:sp>
        <p:nvSpPr>
          <p:cNvPr id="4" name="Номер слайда 3">
            <a:extLst>
              <a:ext uri="{FF2B5EF4-FFF2-40B4-BE49-F238E27FC236}">
                <a16:creationId xmlns:a16="http://schemas.microsoft.com/office/drawing/2014/main" id="{D0B9E3ED-0BBA-0E17-A461-36AD8418EBAD}"/>
              </a:ext>
            </a:extLst>
          </p:cNvPr>
          <p:cNvSpPr>
            <a:spLocks noGrp="1"/>
          </p:cNvSpPr>
          <p:nvPr>
            <p:ph type="sldNum" sz="quarter" idx="5"/>
          </p:nvPr>
        </p:nvSpPr>
        <p:spPr/>
        <p:txBody>
          <a:bodyPr/>
          <a:lstStyle/>
          <a:p>
            <a:fld id="{1EAB2B6F-39FE-4411-945E-9191F2BD6C9E}" type="slidenum">
              <a:rPr lang="ru-KZ" smtClean="0"/>
              <a:t>14</a:t>
            </a:fld>
            <a:endParaRPr lang="ru-KZ"/>
          </a:p>
        </p:txBody>
      </p:sp>
    </p:spTree>
    <p:extLst>
      <p:ext uri="{BB962C8B-B14F-4D97-AF65-F5344CB8AC3E}">
        <p14:creationId xmlns:p14="http://schemas.microsoft.com/office/powerpoint/2010/main" val="126306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17910-5219-E583-E4CF-DA1DA09FFA9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B950FDA2-78B7-293F-DE68-478789652EF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E3F3665-EAE8-BC9D-DD0F-15395A0F9647}"/>
              </a:ext>
            </a:extLst>
          </p:cNvPr>
          <p:cNvSpPr>
            <a:spLocks noGrp="1"/>
          </p:cNvSpPr>
          <p:nvPr>
            <p:ph type="body" idx="1"/>
          </p:nvPr>
        </p:nvSpPr>
        <p:spPr/>
        <p:txBody>
          <a:bodyPr/>
          <a:lstStyle/>
          <a:p>
            <a:endParaRPr lang="ru-KZ"/>
          </a:p>
        </p:txBody>
      </p:sp>
      <p:sp>
        <p:nvSpPr>
          <p:cNvPr id="4" name="Номер слайда 3">
            <a:extLst>
              <a:ext uri="{FF2B5EF4-FFF2-40B4-BE49-F238E27FC236}">
                <a16:creationId xmlns:a16="http://schemas.microsoft.com/office/drawing/2014/main" id="{44BB86E8-08E8-3912-7A82-B5B9BD16A32D}"/>
              </a:ext>
            </a:extLst>
          </p:cNvPr>
          <p:cNvSpPr>
            <a:spLocks noGrp="1"/>
          </p:cNvSpPr>
          <p:nvPr>
            <p:ph type="sldNum" sz="quarter" idx="5"/>
          </p:nvPr>
        </p:nvSpPr>
        <p:spPr/>
        <p:txBody>
          <a:bodyPr/>
          <a:lstStyle/>
          <a:p>
            <a:fld id="{1EAB2B6F-39FE-4411-945E-9191F2BD6C9E}" type="slidenum">
              <a:rPr lang="ru-KZ" smtClean="0"/>
              <a:t>15</a:t>
            </a:fld>
            <a:endParaRPr lang="ru-KZ"/>
          </a:p>
        </p:txBody>
      </p:sp>
    </p:spTree>
    <p:extLst>
      <p:ext uri="{BB962C8B-B14F-4D97-AF65-F5344CB8AC3E}">
        <p14:creationId xmlns:p14="http://schemas.microsoft.com/office/powerpoint/2010/main" val="325216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649F-7220-459F-D34A-E5E11009150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146AD7F-8499-3E50-6CBD-D80D06E5B99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557D6AF-80B1-13EA-25A2-4DDC6ED3DCB3}"/>
              </a:ext>
            </a:extLst>
          </p:cNvPr>
          <p:cNvSpPr>
            <a:spLocks noGrp="1"/>
          </p:cNvSpPr>
          <p:nvPr>
            <p:ph type="body" idx="1"/>
          </p:nvPr>
        </p:nvSpPr>
        <p:spPr/>
        <p:txBody>
          <a:bodyPr/>
          <a:lstStyle/>
          <a:p>
            <a:endParaRPr lang="ru-KZ"/>
          </a:p>
        </p:txBody>
      </p:sp>
      <p:sp>
        <p:nvSpPr>
          <p:cNvPr id="4" name="Номер слайда 3">
            <a:extLst>
              <a:ext uri="{FF2B5EF4-FFF2-40B4-BE49-F238E27FC236}">
                <a16:creationId xmlns:a16="http://schemas.microsoft.com/office/drawing/2014/main" id="{AF4AE003-F998-8837-889E-AF15BEE99777}"/>
              </a:ext>
            </a:extLst>
          </p:cNvPr>
          <p:cNvSpPr>
            <a:spLocks noGrp="1"/>
          </p:cNvSpPr>
          <p:nvPr>
            <p:ph type="sldNum" sz="quarter" idx="5"/>
          </p:nvPr>
        </p:nvSpPr>
        <p:spPr/>
        <p:txBody>
          <a:bodyPr/>
          <a:lstStyle/>
          <a:p>
            <a:fld id="{1EAB2B6F-39FE-4411-945E-9191F2BD6C9E}" type="slidenum">
              <a:rPr lang="ru-KZ" smtClean="0"/>
              <a:t>16</a:t>
            </a:fld>
            <a:endParaRPr lang="ru-KZ"/>
          </a:p>
        </p:txBody>
      </p:sp>
    </p:spTree>
    <p:extLst>
      <p:ext uri="{BB962C8B-B14F-4D97-AF65-F5344CB8AC3E}">
        <p14:creationId xmlns:p14="http://schemas.microsoft.com/office/powerpoint/2010/main" val="263284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96244C-A10A-0718-211C-8ED3FFBC735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2BC7C414-390F-0A9B-AE75-EFE8239192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7CBA6B38-876F-420D-7C7D-41EB0F916060}"/>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5" name="Нижний колонтитул 4">
            <a:extLst>
              <a:ext uri="{FF2B5EF4-FFF2-40B4-BE49-F238E27FC236}">
                <a16:creationId xmlns:a16="http://schemas.microsoft.com/office/drawing/2014/main" id="{E3FAA899-A19D-0F58-B9FA-344A5BA2D1F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3AAAE70-B0DB-581A-5FBF-1C0B172CD452}"/>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72165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E2D857-C968-1B35-51D2-8B4A9FA344D5}"/>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1274AE2C-3369-6035-C0FF-768C3DEC16F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82DA947-FAE4-E560-0A3E-6CAA5AF05596}"/>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5" name="Нижний колонтитул 4">
            <a:extLst>
              <a:ext uri="{FF2B5EF4-FFF2-40B4-BE49-F238E27FC236}">
                <a16:creationId xmlns:a16="http://schemas.microsoft.com/office/drawing/2014/main" id="{C2CA733C-84C7-D8E0-FE2A-1A535BB2D8E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02775AA-137D-A962-DFBA-90F563648A71}"/>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39481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7F908D7-8126-78F2-1AC7-C6D85CC8BD60}"/>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093EF1FD-C453-0BA2-6DCB-B9961E2BB04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B15F9F7F-E6D2-A7DD-55BA-307DD4A40E86}"/>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5" name="Нижний колонтитул 4">
            <a:extLst>
              <a:ext uri="{FF2B5EF4-FFF2-40B4-BE49-F238E27FC236}">
                <a16:creationId xmlns:a16="http://schemas.microsoft.com/office/drawing/2014/main" id="{6398E4F1-A84A-0372-CC66-F08F95CFC59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6AC069FC-7E7E-B7CA-0856-60BA72C9B8F1}"/>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293847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085F0D-702B-88BE-A65F-3C3A08468EF3}"/>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1CD26A3-3FCC-303C-3FAA-C9AB2A2EEA4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DC6F2D2-32AE-FEE5-7E19-52DAB9CD06F1}"/>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5" name="Нижний колонтитул 4">
            <a:extLst>
              <a:ext uri="{FF2B5EF4-FFF2-40B4-BE49-F238E27FC236}">
                <a16:creationId xmlns:a16="http://schemas.microsoft.com/office/drawing/2014/main" id="{091BC34E-BA13-046C-98EF-5310ADC72B9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C30160D-2BC8-B959-762A-C50077F816C1}"/>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351114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E676A6-69B3-DAE8-FA14-7FBA2AFFA5F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BE9564B4-0ECC-C9F5-4664-CFD4C0CFB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855404B-A6BA-B164-B5AB-913EDA2EC70A}"/>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5" name="Нижний колонтитул 4">
            <a:extLst>
              <a:ext uri="{FF2B5EF4-FFF2-40B4-BE49-F238E27FC236}">
                <a16:creationId xmlns:a16="http://schemas.microsoft.com/office/drawing/2014/main" id="{145BC0C9-5F33-0E18-ADED-37A2DA2C924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EAF86E2-907D-7CFD-9FC9-89EF3F2A0720}"/>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318705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6BDE3-7608-34B5-50D3-5511B3642778}"/>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BDC2F089-5721-8951-69D1-D20E3FA4639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9912C3CD-8ED5-984D-B8A3-17CE2CD34DE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BA6FDCEE-283D-EF4E-B8E4-DF8E095B9953}"/>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6" name="Нижний колонтитул 5">
            <a:extLst>
              <a:ext uri="{FF2B5EF4-FFF2-40B4-BE49-F238E27FC236}">
                <a16:creationId xmlns:a16="http://schemas.microsoft.com/office/drawing/2014/main" id="{DFC341B2-D0CC-FCC8-480E-A85363A8526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BCDB0F57-75B4-BF10-99C1-DA02C2BA12B3}"/>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255285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0107A1-21B0-DC98-42C1-B50FADD8026F}"/>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E2A029DE-202F-74B9-B2EE-3B0C98CC3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ED8822D-6FB5-5973-A503-71E2B84B34E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55B24681-A844-4825-3E55-DBE8E8198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91A5DA8-B5D1-3612-93D5-667008454C2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E8A16E15-E734-9708-F972-D8CEF83D3907}"/>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8" name="Нижний колонтитул 7">
            <a:extLst>
              <a:ext uri="{FF2B5EF4-FFF2-40B4-BE49-F238E27FC236}">
                <a16:creationId xmlns:a16="http://schemas.microsoft.com/office/drawing/2014/main" id="{E49950F3-0A33-C193-D5AC-5713A37DD38B}"/>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257A8A04-9490-21E6-2CED-5111AB946815}"/>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403913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976209-E112-52CF-E37D-9174A464C62C}"/>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36A1A344-E2A7-923B-3BA9-F3C499B62439}"/>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4" name="Нижний колонтитул 3">
            <a:extLst>
              <a:ext uri="{FF2B5EF4-FFF2-40B4-BE49-F238E27FC236}">
                <a16:creationId xmlns:a16="http://schemas.microsoft.com/office/drawing/2014/main" id="{AF9986F8-A91C-C25C-259C-AF9EE2EF58FA}"/>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7FF3D5DC-224E-0878-5C42-0ADCA091BFC6}"/>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83820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599DC33-8612-72F0-5183-D3FE90971668}"/>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3" name="Нижний колонтитул 2">
            <a:extLst>
              <a:ext uri="{FF2B5EF4-FFF2-40B4-BE49-F238E27FC236}">
                <a16:creationId xmlns:a16="http://schemas.microsoft.com/office/drawing/2014/main" id="{F66C9BE0-A872-C124-E94F-210653E0A22C}"/>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15376744-E8F2-1CF3-E0DD-2F71FF8F8960}"/>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421084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2FD2C0-ABAD-BE99-8F90-FBF0444A50A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D0A42E8D-A43D-D21F-12DD-86CB394F1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7D11A121-C7FB-6979-F589-69CE4A2C8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D19FC97-3ADA-CA35-08CC-DA91813DDA0F}"/>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6" name="Нижний колонтитул 5">
            <a:extLst>
              <a:ext uri="{FF2B5EF4-FFF2-40B4-BE49-F238E27FC236}">
                <a16:creationId xmlns:a16="http://schemas.microsoft.com/office/drawing/2014/main" id="{73BD1F16-93E0-629B-4DC0-16282CE922B6}"/>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BFD507DF-20A2-D30E-D323-D421D72F67DA}"/>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46657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25761F-83F4-FC3D-13FE-6CA74F9C85B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271FC145-9051-D309-BFFB-4B71943453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AC6D378A-B65A-8347-0420-1DC99DA33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25745FD-12CE-A570-88B9-FB1EB11C4EBE}"/>
              </a:ext>
            </a:extLst>
          </p:cNvPr>
          <p:cNvSpPr>
            <a:spLocks noGrp="1"/>
          </p:cNvSpPr>
          <p:nvPr>
            <p:ph type="dt" sz="half" idx="10"/>
          </p:nvPr>
        </p:nvSpPr>
        <p:spPr/>
        <p:txBody>
          <a:bodyPr/>
          <a:lstStyle/>
          <a:p>
            <a:fld id="{13EF7F75-C5EC-4152-83B8-FFADD63B1209}" type="datetimeFigureOut">
              <a:rPr lang="ru-KZ" smtClean="0"/>
              <a:t>25.07.2025</a:t>
            </a:fld>
            <a:endParaRPr lang="ru-KZ"/>
          </a:p>
        </p:txBody>
      </p:sp>
      <p:sp>
        <p:nvSpPr>
          <p:cNvPr id="6" name="Нижний колонтитул 5">
            <a:extLst>
              <a:ext uri="{FF2B5EF4-FFF2-40B4-BE49-F238E27FC236}">
                <a16:creationId xmlns:a16="http://schemas.microsoft.com/office/drawing/2014/main" id="{1BD620DC-31C7-4AA0-89DF-2C5614CF3E0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3A6D9CF-BADF-6A0E-0F17-F060214579A9}"/>
              </a:ext>
            </a:extLst>
          </p:cNvPr>
          <p:cNvSpPr>
            <a:spLocks noGrp="1"/>
          </p:cNvSpPr>
          <p:nvPr>
            <p:ph type="sldNum" sz="quarter" idx="12"/>
          </p:nvPr>
        </p:nvSpPr>
        <p:spPr/>
        <p:txBody>
          <a:bodyPr/>
          <a:lstStyle/>
          <a:p>
            <a:fld id="{CA125BA2-6AAD-4DB6-BFBE-F9E4DEF65881}" type="slidenum">
              <a:rPr lang="ru-KZ" smtClean="0"/>
              <a:t>‹#›</a:t>
            </a:fld>
            <a:endParaRPr lang="ru-KZ"/>
          </a:p>
        </p:txBody>
      </p:sp>
    </p:spTree>
    <p:extLst>
      <p:ext uri="{BB962C8B-B14F-4D97-AF65-F5344CB8AC3E}">
        <p14:creationId xmlns:p14="http://schemas.microsoft.com/office/powerpoint/2010/main" val="358754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CD9CA7-DBBC-375E-6FD8-9365B2228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D46B5BAE-24FC-4C2C-8673-C52C756FD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FE28B5B-37B6-88FC-5229-C872A3572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F7F75-C5EC-4152-83B8-FFADD63B1209}" type="datetimeFigureOut">
              <a:rPr lang="ru-KZ" smtClean="0"/>
              <a:t>25.07.2025</a:t>
            </a:fld>
            <a:endParaRPr lang="ru-KZ"/>
          </a:p>
        </p:txBody>
      </p:sp>
      <p:sp>
        <p:nvSpPr>
          <p:cNvPr id="5" name="Нижний колонтитул 4">
            <a:extLst>
              <a:ext uri="{FF2B5EF4-FFF2-40B4-BE49-F238E27FC236}">
                <a16:creationId xmlns:a16="http://schemas.microsoft.com/office/drawing/2014/main" id="{73FC6B7F-F64A-DA4E-4E56-DC65B52053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F4A9B360-3356-02F4-4F16-854241D8A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5BA2-6AAD-4DB6-BFBE-F9E4DEF65881}" type="slidenum">
              <a:rPr lang="ru-KZ" smtClean="0"/>
              <a:t>‹#›</a:t>
            </a:fld>
            <a:endParaRPr lang="ru-KZ"/>
          </a:p>
        </p:txBody>
      </p:sp>
    </p:spTree>
    <p:extLst>
      <p:ext uri="{BB962C8B-B14F-4D97-AF65-F5344CB8AC3E}">
        <p14:creationId xmlns:p14="http://schemas.microsoft.com/office/powerpoint/2010/main" val="256117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8" Type="http://schemas.openxmlformats.org/officeDocument/2006/relationships/hyperlink" Target="https://nrchd.kz/" TargetMode="External"/><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mailto:office@nrchd.kz"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113C216F-05A3-CC42-7BB5-1DCD8FCE23A6}"/>
              </a:ext>
            </a:extLst>
          </p:cNvPr>
          <p:cNvSpPr txBox="1">
            <a:spLocks/>
          </p:cNvSpPr>
          <p:nvPr/>
        </p:nvSpPr>
        <p:spPr>
          <a:xfrm>
            <a:off x="1028700" y="1819537"/>
            <a:ext cx="10453147" cy="18190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hangingPunct="0"/>
            <a:r>
              <a:rPr lang="ru-KZ" sz="2800" b="1" spc="-10" dirty="0">
                <a:solidFill>
                  <a:srgbClr val="001F5F"/>
                </a:solidFill>
                <a:latin typeface="Times New Roman"/>
                <a:cs typeface="Times New Roman"/>
              </a:rPr>
              <a:t>АДҚ </a:t>
            </a:r>
            <a:r>
              <a:rPr lang="ru-KZ" sz="2800" b="1" spc="-10" dirty="0" err="1">
                <a:solidFill>
                  <a:srgbClr val="001F5F"/>
                </a:solidFill>
                <a:latin typeface="Times New Roman"/>
                <a:cs typeface="Times New Roman"/>
              </a:rPr>
              <a:t>шеңберінде</a:t>
            </a:r>
            <a:r>
              <a:rPr lang="ru-KZ" sz="2800" b="1" spc="-10" dirty="0">
                <a:solidFill>
                  <a:srgbClr val="001F5F"/>
                </a:solidFill>
                <a:latin typeface="Times New Roman"/>
                <a:cs typeface="Times New Roman"/>
              </a:rPr>
              <a:t> ДЗ-</a:t>
            </a:r>
            <a:r>
              <a:rPr lang="ru-KZ" sz="2800" b="1" spc="-10" dirty="0" err="1">
                <a:solidFill>
                  <a:srgbClr val="001F5F"/>
                </a:solidFill>
                <a:latin typeface="Times New Roman"/>
                <a:cs typeface="Times New Roman"/>
              </a:rPr>
              <a:t>ға</a:t>
            </a:r>
            <a:r>
              <a:rPr lang="ru-KZ" sz="2800" b="1" spc="-10" dirty="0">
                <a:solidFill>
                  <a:srgbClr val="001F5F"/>
                </a:solidFill>
                <a:latin typeface="Times New Roman"/>
                <a:cs typeface="Times New Roman"/>
              </a:rPr>
              <a:t> </a:t>
            </a:r>
            <a:r>
              <a:rPr lang="ru-KZ" sz="2800" b="1" spc="-10" dirty="0" err="1">
                <a:solidFill>
                  <a:srgbClr val="001F5F"/>
                </a:solidFill>
                <a:latin typeface="Times New Roman"/>
                <a:cs typeface="Times New Roman"/>
              </a:rPr>
              <a:t>дербестендірілген</a:t>
            </a:r>
            <a:r>
              <a:rPr lang="ru-KZ" sz="2800" b="1" spc="-10" dirty="0">
                <a:solidFill>
                  <a:srgbClr val="001F5F"/>
                </a:solidFill>
                <a:latin typeface="Times New Roman"/>
                <a:cs typeface="Times New Roman"/>
              </a:rPr>
              <a:t> </a:t>
            </a:r>
            <a:r>
              <a:rPr lang="ru-KZ" sz="2800" b="1" spc="-10" dirty="0" err="1">
                <a:solidFill>
                  <a:srgbClr val="001F5F"/>
                </a:solidFill>
                <a:latin typeface="Times New Roman"/>
                <a:cs typeface="Times New Roman"/>
              </a:rPr>
              <a:t>қажеттілікті</a:t>
            </a:r>
            <a:r>
              <a:rPr lang="ru-KZ" sz="2800" b="1" spc="-10" dirty="0">
                <a:solidFill>
                  <a:srgbClr val="001F5F"/>
                </a:solidFill>
                <a:latin typeface="Times New Roman"/>
                <a:cs typeface="Times New Roman"/>
              </a:rPr>
              <a:t> </a:t>
            </a:r>
            <a:r>
              <a:rPr lang="ru-KZ" sz="2800" b="1" spc="-10" dirty="0" err="1">
                <a:solidFill>
                  <a:srgbClr val="001F5F"/>
                </a:solidFill>
                <a:latin typeface="Times New Roman"/>
                <a:cs typeface="Times New Roman"/>
              </a:rPr>
              <a:t>жоспарлау</a:t>
            </a:r>
            <a:br>
              <a:rPr lang="x-none" sz="2800" b="1" spc="-10" dirty="0">
                <a:solidFill>
                  <a:srgbClr val="001F5F"/>
                </a:solidFill>
                <a:latin typeface="Times New Roman"/>
                <a:cs typeface="Times New Roman"/>
              </a:rPr>
            </a:br>
            <a:endParaRPr lang="ru-RU" sz="2800" b="1" spc="-10" dirty="0">
              <a:solidFill>
                <a:srgbClr val="001F5F"/>
              </a:solidFill>
              <a:latin typeface="Times New Roman"/>
              <a:cs typeface="Times New Roman"/>
            </a:endParaRPr>
          </a:p>
        </p:txBody>
      </p:sp>
      <p:pic>
        <p:nvPicPr>
          <p:cNvPr id="5" name="Рисунок 4">
            <a:extLst>
              <a:ext uri="{FF2B5EF4-FFF2-40B4-BE49-F238E27FC236}">
                <a16:creationId xmlns:a16="http://schemas.microsoft.com/office/drawing/2014/main" id="{9CC4C655-3044-163E-6A17-B41ED10C04A9}"/>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366801" y="4051166"/>
            <a:ext cx="9174933" cy="2460039"/>
          </a:xfrm>
          <a:prstGeom prst="rect">
            <a:avLst/>
          </a:prstGeom>
          <a:solidFill>
            <a:schemeClr val="bg1"/>
          </a:solidFill>
        </p:spPr>
      </p:pic>
      <p:pic>
        <p:nvPicPr>
          <p:cNvPr id="6" name="object 6">
            <a:extLst>
              <a:ext uri="{FF2B5EF4-FFF2-40B4-BE49-F238E27FC236}">
                <a16:creationId xmlns:a16="http://schemas.microsoft.com/office/drawing/2014/main" id="{6357F44C-6BC9-5CF5-EF4D-B984CB7EF4EA}"/>
              </a:ext>
            </a:extLst>
          </p:cNvPr>
          <p:cNvPicPr/>
          <p:nvPr/>
        </p:nvPicPr>
        <p:blipFill>
          <a:blip r:embed="rId4" cstate="print"/>
          <a:stretch>
            <a:fillRect/>
          </a:stretch>
        </p:blipFill>
        <p:spPr>
          <a:xfrm>
            <a:off x="152400" y="52112"/>
            <a:ext cx="3916680" cy="843740"/>
          </a:xfrm>
          <a:prstGeom prst="rect">
            <a:avLst/>
          </a:prstGeom>
        </p:spPr>
      </p:pic>
      <p:sp>
        <p:nvSpPr>
          <p:cNvPr id="7" name="object 2">
            <a:extLst>
              <a:ext uri="{FF2B5EF4-FFF2-40B4-BE49-F238E27FC236}">
                <a16:creationId xmlns:a16="http://schemas.microsoft.com/office/drawing/2014/main" id="{6758F256-5949-112D-6F16-CAC606D67250}"/>
              </a:ext>
            </a:extLst>
          </p:cNvPr>
          <p:cNvSpPr txBox="1"/>
          <p:nvPr/>
        </p:nvSpPr>
        <p:spPr>
          <a:xfrm>
            <a:off x="4902677" y="6511205"/>
            <a:ext cx="2715768" cy="289823"/>
          </a:xfrm>
          <a:prstGeom prst="rect">
            <a:avLst/>
          </a:prstGeom>
        </p:spPr>
        <p:txBody>
          <a:bodyPr vert="horz" wrap="square" lIns="0" tIns="12700" rIns="0" bIns="0" rtlCol="0">
            <a:spAutoFit/>
          </a:bodyPr>
          <a:lstStyle/>
          <a:p>
            <a:pPr marL="12700">
              <a:spcBef>
                <a:spcPts val="100"/>
              </a:spcBef>
            </a:pPr>
            <a:r>
              <a:rPr lang="kk-KZ" b="1" kern="0" spc="-10" dirty="0">
                <a:solidFill>
                  <a:sysClr val="windowText" lastClr="000000"/>
                </a:solidFill>
                <a:latin typeface="Times New Roman"/>
                <a:cs typeface="Times New Roman"/>
              </a:rPr>
              <a:t> Астана </a:t>
            </a:r>
            <a:r>
              <a:rPr b="1" kern="0" dirty="0">
                <a:solidFill>
                  <a:sysClr val="windowText" lastClr="000000"/>
                </a:solidFill>
                <a:latin typeface="Times New Roman"/>
                <a:cs typeface="Times New Roman"/>
              </a:rPr>
              <a:t>202</a:t>
            </a:r>
            <a:r>
              <a:rPr lang="ru-RU" b="1" kern="0" dirty="0">
                <a:solidFill>
                  <a:sysClr val="windowText" lastClr="000000"/>
                </a:solidFill>
                <a:latin typeface="Times New Roman"/>
                <a:cs typeface="Times New Roman"/>
              </a:rPr>
              <a:t>5 </a:t>
            </a:r>
            <a:r>
              <a:rPr lang="ru-RU" b="1" kern="0" dirty="0" err="1">
                <a:solidFill>
                  <a:sysClr val="windowText" lastClr="000000"/>
                </a:solidFill>
                <a:latin typeface="Times New Roman"/>
                <a:cs typeface="Times New Roman"/>
              </a:rPr>
              <a:t>жыл</a:t>
            </a:r>
            <a:endParaRPr b="1" kern="0" spc="-10" dirty="0">
              <a:solidFill>
                <a:sysClr val="windowText" lastClr="000000"/>
              </a:solidFill>
              <a:latin typeface="Times New Roman"/>
              <a:cs typeface="Times New Roman"/>
            </a:endParaRPr>
          </a:p>
        </p:txBody>
      </p:sp>
    </p:spTree>
    <p:extLst>
      <p:ext uri="{BB962C8B-B14F-4D97-AF65-F5344CB8AC3E}">
        <p14:creationId xmlns:p14="http://schemas.microsoft.com/office/powerpoint/2010/main" val="421494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8207B5AE-B457-0828-E443-F738146D3617}"/>
              </a:ext>
            </a:extLst>
          </p:cNvPr>
          <p:cNvPicPr/>
          <p:nvPr/>
        </p:nvPicPr>
        <p:blipFill>
          <a:blip r:embed="rId3" cstate="print"/>
          <a:stretch>
            <a:fillRect/>
          </a:stretch>
        </p:blipFill>
        <p:spPr>
          <a:xfrm>
            <a:off x="68424" y="0"/>
            <a:ext cx="3916680" cy="843740"/>
          </a:xfrm>
          <a:prstGeom prst="rect">
            <a:avLst/>
          </a:prstGeom>
        </p:spPr>
      </p:pic>
      <p:sp>
        <p:nvSpPr>
          <p:cNvPr id="5" name="object 5">
            <a:extLst>
              <a:ext uri="{FF2B5EF4-FFF2-40B4-BE49-F238E27FC236}">
                <a16:creationId xmlns:a16="http://schemas.microsoft.com/office/drawing/2014/main" id="{67070AF7-C1F5-18FF-BAAE-CAA7D6449951}"/>
              </a:ext>
            </a:extLst>
          </p:cNvPr>
          <p:cNvSpPr/>
          <p:nvPr/>
        </p:nvSpPr>
        <p:spPr>
          <a:xfrm>
            <a:off x="3801979" y="0"/>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kk-KZ" sz="2000" b="1" dirty="0">
                <a:solidFill>
                  <a:schemeClr val="bg1"/>
                </a:solidFill>
                <a:latin typeface="Times New Roman" panose="02020603050405020304" pitchFamily="18" charset="0"/>
                <a:cs typeface="Times New Roman" panose="02020603050405020304" pitchFamily="18" charset="0"/>
              </a:rPr>
              <a:t>ҚОРЫТЫНДЫЛАР:</a:t>
            </a:r>
            <a:endParaRPr lang="ru-KZ" sz="20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DB482E2-02E6-ADCD-6A45-590F4D17BEAF}"/>
              </a:ext>
            </a:extLst>
          </p:cNvPr>
          <p:cNvSpPr txBox="1"/>
          <p:nvPr/>
        </p:nvSpPr>
        <p:spPr>
          <a:xfrm>
            <a:off x="6540403" y="4010082"/>
            <a:ext cx="5452513" cy="369332"/>
          </a:xfrm>
          <a:prstGeom prst="rect">
            <a:avLst/>
          </a:prstGeom>
          <a:solidFill>
            <a:schemeClr val="accent1">
              <a:lumMod val="75000"/>
            </a:schemeClr>
          </a:solidFill>
        </p:spPr>
        <p:txBody>
          <a:bodyPr wrap="square" rtlCol="0">
            <a:spAutoFit/>
          </a:bodyPr>
          <a:lstStyle/>
          <a:p>
            <a:r>
              <a:rPr lang="ru-RU" dirty="0">
                <a:solidFill>
                  <a:schemeClr val="bg1"/>
                </a:solidFill>
                <a:latin typeface="Times New Roman" panose="02020603050405020304" pitchFamily="18" charset="0"/>
                <a:cs typeface="Times New Roman" panose="02020603050405020304" pitchFamily="18" charset="0"/>
              </a:rPr>
              <a:t>МҮМКІН БОЛАТЫН ТӘУЕКЕЛДЕР</a:t>
            </a:r>
            <a:endParaRPr lang="ru-KZ"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01B53F-119C-6427-FA81-5310FBF599E4}"/>
              </a:ext>
            </a:extLst>
          </p:cNvPr>
          <p:cNvSpPr txBox="1"/>
          <p:nvPr/>
        </p:nvSpPr>
        <p:spPr>
          <a:xfrm>
            <a:off x="369043" y="747650"/>
            <a:ext cx="11311847" cy="369332"/>
          </a:xfrm>
          <a:prstGeom prst="rect">
            <a:avLst/>
          </a:prstGeom>
          <a:solidFill>
            <a:schemeClr val="accent1">
              <a:lumMod val="75000"/>
            </a:schemeClr>
          </a:solidFill>
        </p:spPr>
        <p:txBody>
          <a:bodyPr wrap="square" rtlCol="0">
            <a:spAutoFit/>
          </a:bodyPr>
          <a:lstStyle/>
          <a:p>
            <a:r>
              <a:rPr lang="kk-KZ" dirty="0">
                <a:solidFill>
                  <a:schemeClr val="bg1"/>
                </a:solidFill>
                <a:latin typeface="Times New Roman" panose="02020603050405020304" pitchFamily="18" charset="0"/>
                <a:cs typeface="Times New Roman" panose="02020603050405020304" pitchFamily="18" charset="0"/>
              </a:rPr>
              <a:t>Атқарылған жұмыс:</a:t>
            </a:r>
            <a:endParaRPr lang="ru-KZ"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7642523-83D3-486B-3D59-ABC81E324935}"/>
              </a:ext>
            </a:extLst>
          </p:cNvPr>
          <p:cNvSpPr txBox="1"/>
          <p:nvPr/>
        </p:nvSpPr>
        <p:spPr>
          <a:xfrm>
            <a:off x="98881" y="1116982"/>
            <a:ext cx="11536456" cy="2893100"/>
          </a:xfrm>
          <a:prstGeom prst="rect">
            <a:avLst/>
          </a:prstGeom>
          <a:noFill/>
        </p:spPr>
        <p:txBody>
          <a:bodyPr wrap="square" rtlCol="0">
            <a:spAutoFit/>
          </a:bodyPr>
          <a:lstStyle/>
          <a:p>
            <a:pPr marL="285750" indent="-285750">
              <a:buFont typeface="Wingdings" panose="05000000000000000000" pitchFamily="2" charset="2"/>
              <a:buChar char="ü"/>
            </a:pPr>
            <a:r>
              <a:rPr lang="kk-KZ" sz="1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АДҚ шеңберінде дәрілік заттарға қажеттілікті жоспарлау әдістемесінің жобасы </a:t>
            </a: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әзірленді.</a:t>
            </a:r>
          </a:p>
          <a:p>
            <a:pPr marL="285750" indent="-285750">
              <a:buFont typeface="Wingdings" panose="05000000000000000000" pitchFamily="2" charset="2"/>
              <a:buChar char="ü"/>
            </a:pP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Жазылып </a:t>
            </a:r>
            <a:r>
              <a:rPr lang="kk-KZ" sz="1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берілген рецептер мен түпкілікті қажеттілік бойынша нысандар </a:t>
            </a: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әзірленді.</a:t>
            </a:r>
          </a:p>
          <a:p>
            <a:pPr marL="285750" indent="-285750">
              <a:buFont typeface="Wingdings" panose="05000000000000000000" pitchFamily="2" charset="2"/>
              <a:buChar char="ü"/>
            </a:pP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БМСК МҰ-мен дәрілік заттарға қажеттілікті жоспарлау бойынша </a:t>
            </a:r>
            <a:r>
              <a:rPr lang="kk-KZ" sz="1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ақпараттық-түсіндіру жұмысы жүргізілді</a:t>
            </a: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АДҚ шеңберінде дәрілік заттарға қажеттілікті жоспарлау үшін ИСЛО-да іске асыру мақсатында </a:t>
            </a:r>
            <a:r>
              <a:rPr lang="kk-KZ" sz="1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ҚР ДСМ №75 және №88 бұйрықтарындағы дәрілік заттарды сәйкестендіру кестесі</a:t>
            </a: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қалыптастырылды.</a:t>
            </a:r>
          </a:p>
          <a:p>
            <a:pPr marL="285750" indent="-285750">
              <a:buFont typeface="Wingdings" panose="05000000000000000000" pitchFamily="2" charset="2"/>
              <a:buChar char="ü"/>
            </a:pPr>
            <a:r>
              <a:rPr lang="kk-KZ" sz="1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ИСЛО жүйесінде 1122 позицияның 681-і (126 ХТА бойынша) </a:t>
            </a: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үшін «Бір пациентке бір ХТА-ны бір реттен артық жоспарлауға болмайды» деген ФЛБ алып тастау бойынша жұмыс жүргізілді (61%).</a:t>
            </a:r>
          </a:p>
          <a:p>
            <a:pPr marL="285750" indent="-285750">
              <a:buFont typeface="Wingdings" panose="05000000000000000000" pitchFamily="2" charset="2"/>
              <a:buChar char="ü"/>
            </a:pPr>
            <a:r>
              <a:rPr lang="kk-KZ" sz="1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152 ХТА бойынша 481 позицияға </a:t>
            </a: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(43%) шекті жылдық көрсеткіштер бойынша қайта есептеу жүргізілді.</a:t>
            </a:r>
          </a:p>
          <a:p>
            <a:pPr marL="285750" indent="-285750">
              <a:buFont typeface="Wingdings" panose="05000000000000000000" pitchFamily="2" charset="2"/>
              <a:buChar char="ü"/>
            </a:pP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26 </a:t>
            </a:r>
            <a:r>
              <a:rPr lang="kk-KZ" sz="1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ХТА бойынша 163 СА позициясы </a:t>
            </a: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тіркелді.</a:t>
            </a:r>
          </a:p>
          <a:p>
            <a:pPr marL="285750" indent="-285750">
              <a:buFont typeface="Wingdings" panose="05000000000000000000" pitchFamily="2" charset="2"/>
              <a:buChar char="ü"/>
            </a:pPr>
            <a:r>
              <a:rPr lang="kk-KZ" sz="1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ҚР ДСМ №88 бұйрығына сәйкес,</a:t>
            </a:r>
            <a:r>
              <a:rPr lang="kk-KZ" sz="1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шығарылу түрі үшін «Сатып алу өлшем бірлігі (ампула, таблетка және т.б.)» бағаны қосылды;«Дозировка единицы измерения» атауы «Концентрация және дозировка» болып өзгертілді;«Единица измерения» атауы «Концентрация және дозировканы өлшеу сипаттамасы» болып өзгертілді;«Среднегодовое количество ЛС на одного взрослого пациента» атауы «Бір пациентке жылына бір шығарылу түріндегі ДЗ-ның ең көп мөлшері» болып өзгертілді.</a:t>
            </a:r>
            <a:endParaRPr lang="kk-KZ" sz="14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8DB2D7B-CA6F-3E43-16AF-3CD0C2CFB3B5}"/>
              </a:ext>
            </a:extLst>
          </p:cNvPr>
          <p:cNvSpPr txBox="1"/>
          <p:nvPr/>
        </p:nvSpPr>
        <p:spPr>
          <a:xfrm>
            <a:off x="6496050" y="4577181"/>
            <a:ext cx="5368178" cy="2031325"/>
          </a:xfrm>
          <a:prstGeom prst="rect">
            <a:avLst/>
          </a:prstGeom>
          <a:noFill/>
        </p:spPr>
        <p:txBody>
          <a:bodyPr wrap="square" rtlCol="0">
            <a:spAutoFit/>
          </a:bodyPr>
          <a:lstStyle/>
          <a:p>
            <a:pPr marL="342900" indent="-342900">
              <a:buAutoNum type="arabicPeriod"/>
            </a:pPr>
            <a:r>
              <a:rPr lang="kk-KZ" sz="1400" dirty="0">
                <a:solidFill>
                  <a:schemeClr val="accent1">
                    <a:lumMod val="50000"/>
                  </a:schemeClr>
                </a:solidFill>
                <a:latin typeface="Times New Roman" panose="02020603050405020304" pitchFamily="18" charset="0"/>
                <a:ea typeface="Times New Roman" panose="02020603050405020304" pitchFamily="18" charset="0"/>
              </a:rPr>
              <a:t>Дәрілік заттардың (ДЗ) жетіспеушілігі келесі жағдайларда байқалады:</a:t>
            </a:r>
          </a:p>
          <a:p>
            <a:r>
              <a:rPr lang="kk-KZ" sz="1400" dirty="0">
                <a:solidFill>
                  <a:schemeClr val="accent1">
                    <a:lumMod val="50000"/>
                  </a:schemeClr>
                </a:solidFill>
                <a:latin typeface="Times New Roman" panose="02020603050405020304" pitchFamily="18" charset="0"/>
                <a:ea typeface="Times New Roman" panose="02020603050405020304" pitchFamily="18" charset="0"/>
              </a:rPr>
              <a:t>А) Өтінім қалыптастырылған сәтте динамикалық бақылауда тұрмаған </a:t>
            </a:r>
            <a:r>
              <a:rPr lang="kk-KZ" sz="1400" b="1" dirty="0">
                <a:solidFill>
                  <a:schemeClr val="accent1">
                    <a:lumMod val="50000"/>
                  </a:schemeClr>
                </a:solidFill>
                <a:latin typeface="Times New Roman" panose="02020603050405020304" pitchFamily="18" charset="0"/>
                <a:ea typeface="Times New Roman" panose="02020603050405020304" pitchFamily="18" charset="0"/>
              </a:rPr>
              <a:t>жаңа науқастар </a:t>
            </a:r>
            <a:r>
              <a:rPr lang="kk-KZ" sz="1400" dirty="0">
                <a:solidFill>
                  <a:schemeClr val="accent1">
                    <a:lumMod val="50000"/>
                  </a:schemeClr>
                </a:solidFill>
                <a:latin typeface="Times New Roman" panose="02020603050405020304" pitchFamily="18" charset="0"/>
                <a:ea typeface="Times New Roman" panose="02020603050405020304" pitchFamily="18" charset="0"/>
              </a:rPr>
              <a:t>үшін</a:t>
            </a:r>
          </a:p>
          <a:p>
            <a:r>
              <a:rPr lang="kk-KZ" sz="1400" dirty="0">
                <a:solidFill>
                  <a:schemeClr val="accent1">
                    <a:lumMod val="50000"/>
                  </a:schemeClr>
                </a:solidFill>
                <a:latin typeface="Times New Roman" panose="02020603050405020304" pitchFamily="18" charset="0"/>
                <a:ea typeface="Times New Roman" panose="02020603050405020304" pitchFamily="18" charset="0"/>
              </a:rPr>
              <a:t>Ә) Қазақстан Республикасының </a:t>
            </a:r>
            <a:r>
              <a:rPr lang="kk-KZ" sz="1400" b="1" dirty="0">
                <a:solidFill>
                  <a:schemeClr val="accent1">
                    <a:lumMod val="50000"/>
                  </a:schemeClr>
                </a:solidFill>
                <a:latin typeface="Times New Roman" panose="02020603050405020304" pitchFamily="18" charset="0"/>
                <a:ea typeface="Times New Roman" panose="02020603050405020304" pitchFamily="18" charset="0"/>
              </a:rPr>
              <a:t>басқа өңірлеріне көшіп кеткен </a:t>
            </a:r>
            <a:r>
              <a:rPr lang="kk-KZ" sz="1400" dirty="0">
                <a:solidFill>
                  <a:schemeClr val="accent1">
                    <a:lumMod val="50000"/>
                  </a:schemeClr>
                </a:solidFill>
                <a:latin typeface="Times New Roman" panose="02020603050405020304" pitchFamily="18" charset="0"/>
                <a:ea typeface="Times New Roman" panose="02020603050405020304" pitchFamily="18" charset="0"/>
              </a:rPr>
              <a:t>науқастар үшін </a:t>
            </a:r>
          </a:p>
          <a:p>
            <a:r>
              <a:rPr lang="kk-KZ" sz="1400" dirty="0">
                <a:solidFill>
                  <a:schemeClr val="accent1">
                    <a:lumMod val="50000"/>
                  </a:schemeClr>
                </a:solidFill>
                <a:latin typeface="Times New Roman" panose="02020603050405020304" pitchFamily="18" charset="0"/>
                <a:ea typeface="Times New Roman" panose="02020603050405020304" pitchFamily="18" charset="0"/>
              </a:rPr>
              <a:t>Б) </a:t>
            </a:r>
            <a:r>
              <a:rPr lang="kk-KZ" sz="1400" b="1" dirty="0">
                <a:solidFill>
                  <a:schemeClr val="accent1">
                    <a:lumMod val="50000"/>
                  </a:schemeClr>
                </a:solidFill>
                <a:latin typeface="Times New Roman" panose="02020603050405020304" pitchFamily="18" charset="0"/>
                <a:ea typeface="Times New Roman" panose="02020603050405020304" pitchFamily="18" charset="0"/>
              </a:rPr>
              <a:t>Емдеу сызбасы өзгерген </a:t>
            </a:r>
            <a:r>
              <a:rPr lang="kk-KZ" sz="1400" dirty="0">
                <a:solidFill>
                  <a:schemeClr val="accent1">
                    <a:lumMod val="50000"/>
                  </a:schemeClr>
                </a:solidFill>
                <a:latin typeface="Times New Roman" panose="02020603050405020304" pitchFamily="18" charset="0"/>
                <a:ea typeface="Times New Roman" panose="02020603050405020304" pitchFamily="18" charset="0"/>
              </a:rPr>
              <a:t>науқастар үшін</a:t>
            </a:r>
          </a:p>
          <a:p>
            <a:r>
              <a:rPr lang="kk-KZ" sz="1400" dirty="0">
                <a:solidFill>
                  <a:schemeClr val="accent1">
                    <a:lumMod val="50000"/>
                  </a:schemeClr>
                </a:solidFill>
                <a:latin typeface="Times New Roman" panose="02020603050405020304" pitchFamily="18" charset="0"/>
                <a:ea typeface="Times New Roman" panose="02020603050405020304" pitchFamily="18" charset="0"/>
              </a:rPr>
              <a:t>2. Жеке қажеттілікке негізделген дәрілік заттар көлеміне </a:t>
            </a:r>
            <a:r>
              <a:rPr lang="kk-KZ" sz="1400" b="1" dirty="0">
                <a:solidFill>
                  <a:schemeClr val="accent1">
                    <a:lumMod val="50000"/>
                  </a:schemeClr>
                </a:solidFill>
                <a:latin typeface="Times New Roman" panose="02020603050405020304" pitchFamily="18" charset="0"/>
                <a:ea typeface="Times New Roman" panose="02020603050405020304" pitchFamily="18" charset="0"/>
              </a:rPr>
              <a:t>жеткіліксіз қаржыландыру</a:t>
            </a:r>
          </a:p>
        </p:txBody>
      </p:sp>
      <p:sp>
        <p:nvSpPr>
          <p:cNvPr id="10" name="TextBox 9">
            <a:extLst>
              <a:ext uri="{FF2B5EF4-FFF2-40B4-BE49-F238E27FC236}">
                <a16:creationId xmlns:a16="http://schemas.microsoft.com/office/drawing/2014/main" id="{01852A70-3B5D-6828-5CD8-79E52A2A95D1}"/>
              </a:ext>
            </a:extLst>
          </p:cNvPr>
          <p:cNvSpPr txBox="1"/>
          <p:nvPr/>
        </p:nvSpPr>
        <p:spPr>
          <a:xfrm>
            <a:off x="220566" y="4010082"/>
            <a:ext cx="5452513" cy="369332"/>
          </a:xfrm>
          <a:prstGeom prst="rect">
            <a:avLst/>
          </a:prstGeom>
          <a:solidFill>
            <a:schemeClr val="accent1">
              <a:lumMod val="75000"/>
            </a:schemeClr>
          </a:solidFill>
        </p:spPr>
        <p:txBody>
          <a:bodyPr wrap="square" rtlCol="0">
            <a:spAutoFit/>
          </a:bodyPr>
          <a:lstStyle/>
          <a:p>
            <a:r>
              <a:rPr lang="kk-KZ" dirty="0">
                <a:solidFill>
                  <a:schemeClr val="bg1"/>
                </a:solidFill>
                <a:latin typeface="Times New Roman" panose="02020603050405020304" pitchFamily="18" charset="0"/>
                <a:cs typeface="Times New Roman" panose="02020603050405020304" pitchFamily="18" charset="0"/>
              </a:rPr>
              <a:t>Қазіргі жұмыс</a:t>
            </a:r>
            <a:endParaRPr lang="ru-KZ"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34E66C3-2924-7B25-DEBE-2AA5BC96AB6B}"/>
              </a:ext>
            </a:extLst>
          </p:cNvPr>
          <p:cNvSpPr txBox="1"/>
          <p:nvPr/>
        </p:nvSpPr>
        <p:spPr>
          <a:xfrm>
            <a:off x="199084" y="4379414"/>
            <a:ext cx="6030266" cy="2246769"/>
          </a:xfrm>
          <a:prstGeom prst="rect">
            <a:avLst/>
          </a:prstGeom>
          <a:noFill/>
        </p:spPr>
        <p:txBody>
          <a:bodyPr wrap="square" rtlCol="0">
            <a:spAutoFit/>
          </a:bodyPr>
          <a:lstStyle/>
          <a:p>
            <a:pPr marL="342900" indent="-342900">
              <a:buAutoNum type="arabicPeriod"/>
            </a:pPr>
            <a:r>
              <a:rPr lang="kk-KZ" sz="1400" dirty="0">
                <a:solidFill>
                  <a:schemeClr val="accent1">
                    <a:lumMod val="50000"/>
                  </a:schemeClr>
                </a:solidFill>
                <a:latin typeface="Times New Roman" panose="02020603050405020304" pitchFamily="18" charset="0"/>
              </a:rPr>
              <a:t>"ҰҒДСДО" РМК </a:t>
            </a:r>
            <a:r>
              <a:rPr lang="kk-KZ" sz="1400" dirty="0">
                <a:solidFill>
                  <a:schemeClr val="accent1">
                    <a:lumMod val="50000"/>
                  </a:schemeClr>
                </a:solidFill>
                <a:latin typeface="Times New Roman" panose="02020603050405020304" pitchFamily="18" charset="0"/>
                <a:ea typeface="Times New Roman" panose="02020603050405020304" pitchFamily="18" charset="0"/>
              </a:rPr>
              <a:t>жұмыс тобының құрамында дәрілік заттар мен медициналық бұйымдарға арналған жиынтық дербестендірілген қажеттілікті есептеу дұрыстығы мен шынайылығын, сондай-ақ бюджет қаражатының шығындары сомасының негізділігін талдау жұмыстарын жүргізуде.</a:t>
            </a:r>
          </a:p>
          <a:p>
            <a:pPr marL="342900" indent="-342900">
              <a:buAutoNum type="arabicPeriod"/>
            </a:pPr>
            <a:r>
              <a:rPr lang="kk-KZ" sz="1400" dirty="0">
                <a:solidFill>
                  <a:schemeClr val="accent1">
                    <a:lumMod val="50000"/>
                  </a:schemeClr>
                </a:solidFill>
                <a:latin typeface="Times New Roman" panose="02020603050405020304" pitchFamily="18" charset="0"/>
                <a:ea typeface="Times New Roman" panose="02020603050405020304" pitchFamily="18" charset="0"/>
              </a:rPr>
              <a:t>Дәрілік заттарға арналған дербестендірілген өтінімді келісу үшін Қазақстан Республикасының бас штаттан тыс мамандары тартылды.</a:t>
            </a:r>
          </a:p>
          <a:p>
            <a:pPr marL="342900" indent="-342900">
              <a:buAutoNum type="arabicPeriod"/>
            </a:pPr>
            <a:r>
              <a:rPr lang="kk-KZ" sz="1400" dirty="0">
                <a:solidFill>
                  <a:schemeClr val="accent1">
                    <a:lumMod val="50000"/>
                  </a:schemeClr>
                </a:solidFill>
                <a:latin typeface="Times New Roman" panose="02020603050405020304" pitchFamily="18" charset="0"/>
                <a:ea typeface="Times New Roman" panose="02020603050405020304" pitchFamily="18" charset="0"/>
              </a:rPr>
              <a:t>Медициналық ұйымдарда жылдық қажеттіліктің өзгертілген мәндерін, сондай-ақ «ФЛБ алып тастау» белгісін ескере отырып, дәрілік заттарға арналған дербестендірілген қажеттілікке түзетулер енгізілуде</a:t>
            </a:r>
          </a:p>
        </p:txBody>
      </p:sp>
    </p:spTree>
    <p:extLst>
      <p:ext uri="{BB962C8B-B14F-4D97-AF65-F5344CB8AC3E}">
        <p14:creationId xmlns:p14="http://schemas.microsoft.com/office/powerpoint/2010/main" val="93507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56AF7-4110-D989-8B90-7C40B930CD4A}"/>
            </a:ext>
          </a:extLst>
        </p:cNvPr>
        <p:cNvGrpSpPr/>
        <p:nvPr/>
      </p:nvGrpSpPr>
      <p:grpSpPr>
        <a:xfrm>
          <a:off x="0" y="0"/>
          <a:ext cx="0" cy="0"/>
          <a:chOff x="0" y="0"/>
          <a:chExt cx="0" cy="0"/>
        </a:xfrm>
      </p:grpSpPr>
      <p:pic>
        <p:nvPicPr>
          <p:cNvPr id="4" name="object 6">
            <a:extLst>
              <a:ext uri="{FF2B5EF4-FFF2-40B4-BE49-F238E27FC236}">
                <a16:creationId xmlns:a16="http://schemas.microsoft.com/office/drawing/2014/main" id="{1AC5FBAF-8D7F-2E29-543F-BFEABB1099F1}"/>
              </a:ext>
            </a:extLst>
          </p:cNvPr>
          <p:cNvPicPr/>
          <p:nvPr/>
        </p:nvPicPr>
        <p:blipFill>
          <a:blip r:embed="rId3" cstate="print"/>
          <a:stretch>
            <a:fillRect/>
          </a:stretch>
        </p:blipFill>
        <p:spPr>
          <a:xfrm>
            <a:off x="68424" y="0"/>
            <a:ext cx="3916680" cy="843740"/>
          </a:xfrm>
          <a:prstGeom prst="rect">
            <a:avLst/>
          </a:prstGeom>
        </p:spPr>
      </p:pic>
      <p:sp>
        <p:nvSpPr>
          <p:cNvPr id="2" name="Google Shape;290;p4">
            <a:extLst>
              <a:ext uri="{FF2B5EF4-FFF2-40B4-BE49-F238E27FC236}">
                <a16:creationId xmlns:a16="http://schemas.microsoft.com/office/drawing/2014/main" id="{A5AABD0D-BCC9-F13C-CDF8-1A95A308188C}"/>
              </a:ext>
            </a:extLst>
          </p:cNvPr>
          <p:cNvSpPr txBox="1"/>
          <p:nvPr/>
        </p:nvSpPr>
        <p:spPr>
          <a:xfrm>
            <a:off x="2954010" y="660243"/>
            <a:ext cx="5860459" cy="306994"/>
          </a:xfrm>
          <a:prstGeom prst="rect">
            <a:avLst/>
          </a:prstGeom>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124" tIns="30124" rIns="30124" bIns="30124">
            <a:spAutoFit/>
          </a:bodyPr>
          <a:lstStyle>
            <a:lvl1pPr>
              <a:lnSpc>
                <a:spcPct val="108333"/>
              </a:lnSpc>
              <a:defRPr sz="2000" b="1">
                <a:solidFill>
                  <a:srgbClr val="305A98"/>
                </a:solidFill>
                <a:latin typeface="Tahoma"/>
                <a:ea typeface="Tahoma"/>
                <a:cs typeface="Tahoma"/>
                <a:sym typeface="Tahoma"/>
              </a:defRPr>
            </a:lvl1pPr>
          </a:lstStyle>
          <a:p>
            <a:pPr algn="ctr"/>
            <a:r>
              <a:rPr lang="ru-RU" sz="1600" dirty="0">
                <a:solidFill>
                  <a:srgbClr val="FF0000"/>
                </a:solidFill>
                <a:latin typeface="Arial" panose="020B0604020202020204" pitchFamily="34" charset="0"/>
                <a:cs typeface="Arial" panose="020B0604020202020204" pitchFamily="34" charset="0"/>
              </a:rPr>
              <a:t>      БРОНХИАЛДЫ АСТМА</a:t>
            </a:r>
          </a:p>
        </p:txBody>
      </p:sp>
      <p:sp>
        <p:nvSpPr>
          <p:cNvPr id="3" name="Google Shape;292;p4">
            <a:extLst>
              <a:ext uri="{FF2B5EF4-FFF2-40B4-BE49-F238E27FC236}">
                <a16:creationId xmlns:a16="http://schemas.microsoft.com/office/drawing/2014/main" id="{D54D8FA7-C70E-56EE-59E2-1209C9363A43}"/>
              </a:ext>
            </a:extLst>
          </p:cNvPr>
          <p:cNvSpPr/>
          <p:nvPr/>
        </p:nvSpPr>
        <p:spPr>
          <a:xfrm>
            <a:off x="68424" y="1040691"/>
            <a:ext cx="5799740" cy="4325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88" y="0"/>
                </a:lnTo>
                <a:lnTo>
                  <a:pt x="21600" y="10800"/>
                </a:lnTo>
                <a:lnTo>
                  <a:pt x="20488" y="21600"/>
                </a:lnTo>
                <a:lnTo>
                  <a:pt x="0" y="21600"/>
                </a:lnTo>
                <a:close/>
              </a:path>
            </a:pathLst>
          </a:custGeom>
          <a:solidFill>
            <a:schemeClr val="accent1">
              <a:lumMod val="20000"/>
              <a:lumOff val="80000"/>
            </a:schemeClr>
          </a:solidFill>
          <a:ln w="12700">
            <a:miter lim="400000"/>
          </a:ln>
        </p:spPr>
        <p:txBody>
          <a:bodyPr lIns="45719" rIns="45719" anchor="ctr"/>
          <a:lstStyle/>
          <a:p>
            <a:pPr algn="ctr">
              <a:defRPr>
                <a:solidFill>
                  <a:srgbClr val="FFFFFF"/>
                </a:solidFill>
                <a:latin typeface="Calibri"/>
                <a:ea typeface="Calibri"/>
                <a:cs typeface="Calibri"/>
                <a:sym typeface="Calibri"/>
              </a:defRPr>
            </a:pPr>
            <a:endParaRPr dirty="0">
              <a:solidFill>
                <a:srgbClr val="FFFFFF"/>
              </a:solidFill>
              <a:latin typeface="Aptos Narrow" panose="020B0004020202020204" pitchFamily="34" charset="0"/>
              <a:ea typeface="Calibri"/>
              <a:cs typeface="Times New Roman" panose="02020603050405020304" pitchFamily="18" charset="0"/>
              <a:sym typeface="Calibri"/>
            </a:endParaRPr>
          </a:p>
        </p:txBody>
      </p:sp>
      <p:sp>
        <p:nvSpPr>
          <p:cNvPr id="12" name="Google Shape;293;p4">
            <a:extLst>
              <a:ext uri="{FF2B5EF4-FFF2-40B4-BE49-F238E27FC236}">
                <a16:creationId xmlns:a16="http://schemas.microsoft.com/office/drawing/2014/main" id="{913FEBC0-8010-CA57-DC2C-696774752173}"/>
              </a:ext>
            </a:extLst>
          </p:cNvPr>
          <p:cNvSpPr txBox="1"/>
          <p:nvPr/>
        </p:nvSpPr>
        <p:spPr>
          <a:xfrm>
            <a:off x="340661" y="1095887"/>
            <a:ext cx="5226698" cy="322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7624" tIns="37624" rIns="37624" bIns="37624">
            <a:spAutoFit/>
          </a:bodyPr>
          <a:lstStyle/>
          <a:p>
            <a:pPr algn="ctr">
              <a:defRPr sz="1600" b="1">
                <a:solidFill>
                  <a:srgbClr val="FFFFFF"/>
                </a:solidFill>
                <a:latin typeface="Tahoma"/>
                <a:ea typeface="Tahoma"/>
                <a:cs typeface="Tahoma"/>
                <a:sym typeface="Tahoma"/>
              </a:defRPr>
            </a:pPr>
            <a:r>
              <a:rPr lang="ru-RU" sz="1600" b="1" dirty="0">
                <a:solidFill>
                  <a:schemeClr val="tx1">
                    <a:lumMod val="95000"/>
                    <a:lumOff val="5000"/>
                  </a:schemeClr>
                </a:solidFill>
                <a:latin typeface="Times New Roman" panose="02020603050405020304" pitchFamily="18" charset="0"/>
                <a:ea typeface="Tahoma"/>
                <a:cs typeface="Times New Roman" panose="02020603050405020304" pitchFamily="18" charset="0"/>
                <a:sym typeface="Tahoma"/>
              </a:rPr>
              <a:t>ҚОЛДАНЫСТАҒЫ МОДЕЛЬ</a:t>
            </a:r>
          </a:p>
        </p:txBody>
      </p:sp>
      <p:sp>
        <p:nvSpPr>
          <p:cNvPr id="14" name="Rectangle: Rounded Corners 4">
            <a:extLst>
              <a:ext uri="{FF2B5EF4-FFF2-40B4-BE49-F238E27FC236}">
                <a16:creationId xmlns:a16="http://schemas.microsoft.com/office/drawing/2014/main" id="{52470A58-64A3-F5FF-B932-393761D994AF}"/>
              </a:ext>
            </a:extLst>
          </p:cNvPr>
          <p:cNvSpPr/>
          <p:nvPr/>
        </p:nvSpPr>
        <p:spPr>
          <a:xfrm>
            <a:off x="68423" y="1528483"/>
            <a:ext cx="3916679" cy="688257"/>
          </a:xfrm>
          <a:prstGeom prst="roundRect">
            <a:avLst>
              <a:gd name="adj" fmla="val 106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200" b="1" dirty="0">
                <a:solidFill>
                  <a:srgbClr val="002060"/>
                </a:solidFill>
                <a:latin typeface="Aptos Narrow" panose="020B0004020202020204" pitchFamily="34" charset="0"/>
                <a:cs typeface="Times New Roman" panose="02020603050405020304" pitchFamily="18" charset="0"/>
              </a:rPr>
              <a:t>5 ТЕРАПЕВТИКАЛЫҚ ТОП</a:t>
            </a:r>
          </a:p>
          <a:p>
            <a:pPr algn="ctr" eaLnBrk="1" fontAlgn="auto" hangingPunct="1">
              <a:spcBef>
                <a:spcPts val="0"/>
              </a:spcBef>
              <a:spcAft>
                <a:spcPts val="0"/>
              </a:spcAft>
              <a:defRPr/>
            </a:pPr>
            <a:endParaRPr lang="ru-RU" sz="800" b="1" dirty="0">
              <a:solidFill>
                <a:srgbClr val="002060"/>
              </a:solidFill>
              <a:latin typeface="Aptos Narrow" panose="020B0004020202020204" pitchFamily="34" charset="0"/>
              <a:cs typeface="Times New Roman" panose="02020603050405020304" pitchFamily="18" charset="0"/>
            </a:endParaRPr>
          </a:p>
          <a:p>
            <a:pPr algn="ctr" eaLnBrk="1" fontAlgn="auto" hangingPunct="1">
              <a:spcBef>
                <a:spcPts val="0"/>
              </a:spcBef>
              <a:spcAft>
                <a:spcPts val="0"/>
              </a:spcAft>
              <a:defRPr/>
            </a:pPr>
            <a:r>
              <a:rPr lang="ru-RU" sz="1200" b="1" dirty="0">
                <a:solidFill>
                  <a:srgbClr val="002060"/>
                </a:solidFill>
                <a:latin typeface="Aptos Narrow" panose="020B0004020202020204" pitchFamily="34" charset="0"/>
                <a:cs typeface="Times New Roman" panose="02020603050405020304" pitchFamily="18" charset="0"/>
              </a:rPr>
              <a:t>9 ДӘРІЛІК ЗАТ </a:t>
            </a:r>
          </a:p>
        </p:txBody>
      </p:sp>
      <p:sp>
        <p:nvSpPr>
          <p:cNvPr id="15" name="Нашивка 80">
            <a:extLst>
              <a:ext uri="{FF2B5EF4-FFF2-40B4-BE49-F238E27FC236}">
                <a16:creationId xmlns:a16="http://schemas.microsoft.com/office/drawing/2014/main" id="{A1A884BC-6FF6-D23F-E0F2-D8356AE47877}"/>
              </a:ext>
            </a:extLst>
          </p:cNvPr>
          <p:cNvSpPr/>
          <p:nvPr/>
        </p:nvSpPr>
        <p:spPr>
          <a:xfrm>
            <a:off x="5497445" y="1546741"/>
            <a:ext cx="306638" cy="688257"/>
          </a:xfrm>
          <a:prstGeom prst="chevro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solidFill>
                <a:prstClr val="black"/>
              </a:solidFill>
              <a:latin typeface="Arial Narrow" panose="020B0606020202030204" pitchFamily="34" charset="0"/>
            </a:endParaRPr>
          </a:p>
        </p:txBody>
      </p:sp>
      <p:graphicFrame>
        <p:nvGraphicFramePr>
          <p:cNvPr id="16" name="Таблица 15">
            <a:extLst>
              <a:ext uri="{FF2B5EF4-FFF2-40B4-BE49-F238E27FC236}">
                <a16:creationId xmlns:a16="http://schemas.microsoft.com/office/drawing/2014/main" id="{F247F708-10FD-F3DF-D17B-16FDE6007F3C}"/>
              </a:ext>
            </a:extLst>
          </p:cNvPr>
          <p:cNvGraphicFramePr>
            <a:graphicFrameLocks noGrp="1"/>
          </p:cNvGraphicFramePr>
          <p:nvPr>
            <p:extLst>
              <p:ext uri="{D42A27DB-BD31-4B8C-83A1-F6EECF244321}">
                <p14:modId xmlns:p14="http://schemas.microsoft.com/office/powerpoint/2010/main" val="3834891943"/>
              </p:ext>
            </p:extLst>
          </p:nvPr>
        </p:nvGraphicFramePr>
        <p:xfrm>
          <a:off x="68424" y="2385139"/>
          <a:ext cx="5683822" cy="4346204"/>
        </p:xfrm>
        <a:graphic>
          <a:graphicData uri="http://schemas.openxmlformats.org/drawingml/2006/table">
            <a:tbl>
              <a:tblPr/>
              <a:tblGrid>
                <a:gridCol w="282116">
                  <a:extLst>
                    <a:ext uri="{9D8B030D-6E8A-4147-A177-3AD203B41FA5}">
                      <a16:colId xmlns:a16="http://schemas.microsoft.com/office/drawing/2014/main" val="3140609507"/>
                    </a:ext>
                  </a:extLst>
                </a:gridCol>
                <a:gridCol w="294684">
                  <a:extLst>
                    <a:ext uri="{9D8B030D-6E8A-4147-A177-3AD203B41FA5}">
                      <a16:colId xmlns:a16="http://schemas.microsoft.com/office/drawing/2014/main" val="24260346"/>
                    </a:ext>
                  </a:extLst>
                </a:gridCol>
                <a:gridCol w="447472">
                  <a:extLst>
                    <a:ext uri="{9D8B030D-6E8A-4147-A177-3AD203B41FA5}">
                      <a16:colId xmlns:a16="http://schemas.microsoft.com/office/drawing/2014/main" val="3411715605"/>
                    </a:ext>
                  </a:extLst>
                </a:gridCol>
                <a:gridCol w="603115">
                  <a:extLst>
                    <a:ext uri="{9D8B030D-6E8A-4147-A177-3AD203B41FA5}">
                      <a16:colId xmlns:a16="http://schemas.microsoft.com/office/drawing/2014/main" val="2806265635"/>
                    </a:ext>
                  </a:extLst>
                </a:gridCol>
                <a:gridCol w="943583">
                  <a:extLst>
                    <a:ext uri="{9D8B030D-6E8A-4147-A177-3AD203B41FA5}">
                      <a16:colId xmlns:a16="http://schemas.microsoft.com/office/drawing/2014/main" val="2942436142"/>
                    </a:ext>
                  </a:extLst>
                </a:gridCol>
                <a:gridCol w="1403556">
                  <a:extLst>
                    <a:ext uri="{9D8B030D-6E8A-4147-A177-3AD203B41FA5}">
                      <a16:colId xmlns:a16="http://schemas.microsoft.com/office/drawing/2014/main" val="2278728286"/>
                    </a:ext>
                  </a:extLst>
                </a:gridCol>
                <a:gridCol w="706130">
                  <a:extLst>
                    <a:ext uri="{9D8B030D-6E8A-4147-A177-3AD203B41FA5}">
                      <a16:colId xmlns:a16="http://schemas.microsoft.com/office/drawing/2014/main" val="1414373271"/>
                    </a:ext>
                  </a:extLst>
                </a:gridCol>
                <a:gridCol w="1003166">
                  <a:extLst>
                    <a:ext uri="{9D8B030D-6E8A-4147-A177-3AD203B41FA5}">
                      <a16:colId xmlns:a16="http://schemas.microsoft.com/office/drawing/2014/main" val="833508"/>
                    </a:ext>
                  </a:extLst>
                </a:gridCol>
              </a:tblGrid>
              <a:tr h="433723">
                <a:tc>
                  <a:txBody>
                    <a:bodyPr/>
                    <a:lstStyle/>
                    <a:p>
                      <a:pPr algn="ctr" fontAlgn="t">
                        <a:buNone/>
                      </a:pPr>
                      <a:r>
                        <a:rPr lang="ru-RU" sz="1050" b="1" i="0" u="none" strike="noStrike">
                          <a:solidFill>
                            <a:srgbClr val="000000"/>
                          </a:solidFill>
                          <a:effectLst/>
                          <a:latin typeface="Aptos Narrow" panose="020B0004020202020204" pitchFamily="34" charset="0"/>
                        </a:rPr>
                        <a:t>№ п/п</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050" b="1" i="0" u="none" strike="noStrike">
                          <a:solidFill>
                            <a:srgbClr val="000000"/>
                          </a:solidFill>
                          <a:effectLst/>
                          <a:latin typeface="Aptos Narrow" panose="020B0004020202020204" pitchFamily="34" charset="0"/>
                        </a:rPr>
                        <a:t>Пакет</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050" b="1" i="0" u="none" strike="noStrike">
                          <a:solidFill>
                            <a:srgbClr val="000000"/>
                          </a:solidFill>
                          <a:effectLst/>
                          <a:latin typeface="Aptos Narrow" panose="020B0004020202020204" pitchFamily="34" charset="0"/>
                        </a:rPr>
                        <a:t>Нозология</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ru-RU" sz="1050" b="1" i="0" u="none" strike="noStrike">
                          <a:solidFill>
                            <a:srgbClr val="000000"/>
                          </a:solidFill>
                          <a:effectLst/>
                          <a:latin typeface="Aptos Narrow" panose="020B0004020202020204" pitchFamily="34" charset="0"/>
                        </a:rPr>
                        <a:t>Категория граждан</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ru-RU" sz="1050" b="1" i="0" u="none" strike="noStrike" dirty="0">
                          <a:solidFill>
                            <a:srgbClr val="000000"/>
                          </a:solidFill>
                          <a:effectLst/>
                          <a:latin typeface="Aptos Narrow" panose="020B0004020202020204" pitchFamily="34" charset="0"/>
                        </a:rPr>
                        <a:t>ХПА</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ru-RU" sz="1050" b="1" i="0" u="none" strike="noStrike" dirty="0" err="1">
                          <a:solidFill>
                            <a:srgbClr val="000000"/>
                          </a:solidFill>
                          <a:effectLst/>
                          <a:latin typeface="Aptos Narrow" panose="020B0004020202020204" pitchFamily="34" charset="0"/>
                        </a:rPr>
                        <a:t>Дәрілік</a:t>
                      </a:r>
                      <a:r>
                        <a:rPr lang="ru-RU" sz="1050" b="1" i="0" u="none" strike="noStrike" dirty="0">
                          <a:solidFill>
                            <a:srgbClr val="000000"/>
                          </a:solidFill>
                          <a:effectLst/>
                          <a:latin typeface="Aptos Narrow" panose="020B0004020202020204" pitchFamily="34" charset="0"/>
                        </a:rPr>
                        <a:t> </a:t>
                      </a:r>
                      <a:r>
                        <a:rPr lang="ru-RU" sz="1050" b="1" i="0" u="none" strike="noStrike" dirty="0" err="1">
                          <a:solidFill>
                            <a:srgbClr val="000000"/>
                          </a:solidFill>
                          <a:effectLst/>
                          <a:latin typeface="Aptos Narrow" panose="020B0004020202020204" pitchFamily="34" charset="0"/>
                        </a:rPr>
                        <a:t>түрі</a:t>
                      </a:r>
                      <a:endParaRPr lang="ru-RU" sz="1050" b="1" i="0" u="none" strike="noStrike" dirty="0">
                        <a:solidFill>
                          <a:srgbClr val="000000"/>
                        </a:solidFill>
                        <a:effectLst/>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ru-RU" sz="1050" b="1" i="0" u="none" strike="noStrike" dirty="0">
                          <a:solidFill>
                            <a:srgbClr val="000000"/>
                          </a:solidFill>
                          <a:effectLst/>
                          <a:latin typeface="Aptos Narrow" panose="020B0004020202020204" pitchFamily="34" charset="0"/>
                        </a:rPr>
                        <a:t>АТХ коды</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ru-RU" sz="1050" b="1" i="0" u="none" strike="noStrike">
                          <a:solidFill>
                            <a:srgbClr val="000000"/>
                          </a:solidFill>
                          <a:effectLst/>
                          <a:latin typeface="Aptos Narrow" panose="020B0004020202020204" pitchFamily="34" charset="0"/>
                        </a:rPr>
                        <a:t>ФТГ</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3436014"/>
                  </a:ext>
                </a:extLst>
              </a:tr>
              <a:tr h="235572">
                <a:tc>
                  <a:txBody>
                    <a:bodyPr/>
                    <a:lstStyle/>
                    <a:p>
                      <a:pPr algn="l" fontAlgn="t">
                        <a:buNone/>
                      </a:pPr>
                      <a:r>
                        <a:rPr lang="ru-KZ" sz="1050" b="0" i="0" u="none" strike="noStrike" dirty="0">
                          <a:solidFill>
                            <a:srgbClr val="000000"/>
                          </a:solidFill>
                          <a:effectLst/>
                          <a:latin typeface="Aptos Narrow" panose="020B0004020202020204" pitchFamily="34" charset="0"/>
                        </a:rPr>
                        <a:t>1</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9">
                  <a:txBody>
                    <a:bodyPr/>
                    <a:lstStyle/>
                    <a:p>
                      <a:pPr algn="ctr" fontAlgn="t">
                        <a:buNone/>
                      </a:pPr>
                      <a:r>
                        <a:rPr lang="ru-RU" sz="1050" b="1" i="0" u="none" strike="noStrike" dirty="0">
                          <a:solidFill>
                            <a:srgbClr val="000000"/>
                          </a:solidFill>
                          <a:effectLst/>
                          <a:latin typeface="Aptos Narrow" panose="020B0004020202020204" pitchFamily="34" charset="0"/>
                        </a:rPr>
                        <a:t>ТМККК</a:t>
                      </a:r>
                    </a:p>
                  </a:txBody>
                  <a:tcPr marL="5593" marR="5593" marT="559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9">
                  <a:txBody>
                    <a:bodyPr/>
                    <a:lstStyle/>
                    <a:p>
                      <a:pPr algn="l" fontAlgn="t">
                        <a:buNone/>
                      </a:pPr>
                      <a:r>
                        <a:rPr lang="ru-RU" sz="1050" b="0" i="0" u="none" strike="noStrike" dirty="0" err="1">
                          <a:solidFill>
                            <a:srgbClr val="000000"/>
                          </a:solidFill>
                          <a:effectLst/>
                          <a:latin typeface="Aptos Narrow" panose="020B0004020202020204" pitchFamily="34" charset="0"/>
                        </a:rPr>
                        <a:t>Бронхиалды</a:t>
                      </a:r>
                      <a:r>
                        <a:rPr lang="ru-RU" sz="1050" b="0" i="0" u="none" strike="noStrike" dirty="0">
                          <a:solidFill>
                            <a:srgbClr val="000000"/>
                          </a:solidFill>
                          <a:effectLst/>
                          <a:latin typeface="Aptos Narrow" panose="020B0004020202020204" pitchFamily="34" charset="0"/>
                        </a:rPr>
                        <a:t> астма</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9">
                  <a:txBody>
                    <a:bodyPr/>
                    <a:lstStyle/>
                    <a:p>
                      <a:pPr algn="l" fontAlgn="t">
                        <a:buNone/>
                      </a:pPr>
                      <a:r>
                        <a:rPr lang="ru-RU" sz="1050" b="0" i="0" u="none" strike="noStrike" dirty="0" err="1">
                          <a:solidFill>
                            <a:srgbClr val="000000"/>
                          </a:solidFill>
                          <a:effectLst/>
                          <a:latin typeface="Aptos Narrow" panose="020B0004020202020204" pitchFamily="34" charset="0"/>
                        </a:rPr>
                        <a:t>Динамикалық</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байқауда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тұрған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барлық</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санаттар</a:t>
                      </a:r>
                      <a:endParaRPr lang="ru-RU" sz="1050" b="0" i="0" u="none" strike="noStrike" dirty="0">
                        <a:solidFill>
                          <a:srgbClr val="000000"/>
                        </a:solidFill>
                        <a:effectLst/>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ru-RU" sz="1050" b="0" i="0" u="none" strike="noStrike">
                          <a:solidFill>
                            <a:srgbClr val="000000"/>
                          </a:solidFill>
                          <a:effectLst/>
                          <a:latin typeface="Aptos Narrow" panose="020B0004020202020204" pitchFamily="34" charset="0"/>
                        </a:rPr>
                        <a:t>Преднизолон</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ru-RU" sz="1050" b="0" i="0" u="none" strike="noStrike">
                          <a:solidFill>
                            <a:srgbClr val="000000"/>
                          </a:solidFill>
                          <a:effectLst/>
                          <a:latin typeface="Aptos Narrow" panose="020B0004020202020204" pitchFamily="34" charset="0"/>
                        </a:rPr>
                        <a:t>таблетка</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pl-PL" sz="1050" b="0" i="0" u="none" strike="noStrike">
                          <a:solidFill>
                            <a:srgbClr val="000000"/>
                          </a:solidFill>
                          <a:effectLst/>
                          <a:latin typeface="Aptos Narrow" panose="020B0004020202020204" pitchFamily="34" charset="0"/>
                        </a:rPr>
                        <a:t>H02AB06</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050" b="0" i="0" u="none" strike="noStrike" dirty="0">
                          <a:solidFill>
                            <a:srgbClr val="000000"/>
                          </a:solidFill>
                          <a:effectLst/>
                          <a:latin typeface="Aptos Narrow" panose="020B0004020202020204" pitchFamily="34" charset="0"/>
                        </a:rPr>
                        <a:t>ГКС</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367832"/>
                  </a:ext>
                </a:extLst>
              </a:tr>
              <a:tr h="433723">
                <a:tc>
                  <a:txBody>
                    <a:bodyPr/>
                    <a:lstStyle/>
                    <a:p>
                      <a:pPr algn="l" fontAlgn="t">
                        <a:buNone/>
                      </a:pPr>
                      <a:r>
                        <a:rPr lang="ru-KZ" sz="1050" b="0" i="0" u="none" strike="noStrike" dirty="0">
                          <a:solidFill>
                            <a:srgbClr val="000000"/>
                          </a:solidFill>
                          <a:effectLst/>
                          <a:latin typeface="Aptos Narrow" panose="020B0004020202020204" pitchFamily="34" charset="0"/>
                        </a:rPr>
                        <a:t>2</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ru-RU" sz="1050" b="0" i="0" u="none" strike="noStrike" dirty="0" err="1">
                          <a:solidFill>
                            <a:srgbClr val="000000"/>
                          </a:solidFill>
                          <a:effectLst/>
                          <a:latin typeface="Aptos Narrow" panose="020B0004020202020204" pitchFamily="34" charset="0"/>
                        </a:rPr>
                        <a:t>Сальбутамол</a:t>
                      </a:r>
                      <a:endParaRPr lang="ru-RU" sz="1050" b="0" i="0" u="none" strike="noStrike" dirty="0">
                        <a:solidFill>
                          <a:srgbClr val="000000"/>
                        </a:solidFill>
                        <a:effectLst/>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аэрозоль, </a:t>
                      </a:r>
                      <a:r>
                        <a:rPr lang="ru-RU" sz="1050" b="0" i="0" u="none" strike="noStrike" dirty="0" err="1">
                          <a:solidFill>
                            <a:srgbClr val="000000"/>
                          </a:solidFill>
                          <a:effectLst/>
                          <a:latin typeface="Aptos Narrow" panose="020B0004020202020204" pitchFamily="34" charset="0"/>
                        </a:rPr>
                        <a:t>небулайзерге</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ерітінді</a:t>
                      </a:r>
                      <a:endParaRPr lang="ru-RU" sz="1050" b="0" i="0" u="none" strike="noStrike" dirty="0">
                        <a:solidFill>
                          <a:srgbClr val="000000"/>
                        </a:solidFill>
                        <a:effectLst/>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pl-PL" sz="1050" b="0" i="0" u="none" strike="noStrike">
                          <a:solidFill>
                            <a:srgbClr val="000000"/>
                          </a:solidFill>
                          <a:effectLst/>
                          <a:latin typeface="Aptos Narrow" panose="020B0004020202020204" pitchFamily="34" charset="0"/>
                        </a:rPr>
                        <a:t>R03AC02</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050" b="0" i="0" u="none" strike="noStrike" dirty="0">
                          <a:solidFill>
                            <a:srgbClr val="000000"/>
                          </a:solidFill>
                          <a:effectLst/>
                          <a:latin typeface="Aptos Narrow" panose="020B0004020202020204" pitchFamily="34" charset="0"/>
                        </a:rPr>
                        <a:t>Селективные бета-2 -адреномиметики</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736171"/>
                  </a:ext>
                </a:extLst>
              </a:tr>
              <a:tr h="433723">
                <a:tc>
                  <a:txBody>
                    <a:bodyPr/>
                    <a:lstStyle/>
                    <a:p>
                      <a:pPr algn="l" fontAlgn="t">
                        <a:buNone/>
                      </a:pPr>
                      <a:r>
                        <a:rPr lang="ru-KZ" sz="1050" b="0" i="0" u="none" strike="noStrike" dirty="0">
                          <a:solidFill>
                            <a:srgbClr val="000000"/>
                          </a:solidFill>
                          <a:effectLst/>
                          <a:latin typeface="Aptos Narrow" panose="020B0004020202020204" pitchFamily="34" charset="0"/>
                        </a:rPr>
                        <a:t>3</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ru-RU" sz="1050" b="0" i="0" u="none" strike="noStrike" dirty="0" err="1">
                          <a:solidFill>
                            <a:srgbClr val="000000"/>
                          </a:solidFill>
                          <a:effectLst/>
                          <a:latin typeface="Aptos Narrow" panose="020B0004020202020204" pitchFamily="34" charset="0"/>
                        </a:rPr>
                        <a:t>Сальметерол</a:t>
                      </a:r>
                      <a:r>
                        <a:rPr lang="ru-RU" sz="1050" b="0" i="0" u="none" strike="noStrike" dirty="0">
                          <a:solidFill>
                            <a:srgbClr val="000000"/>
                          </a:solidFill>
                          <a:effectLst/>
                          <a:latin typeface="Aptos Narrow" panose="020B0004020202020204" pitchFamily="34" charset="0"/>
                        </a:rPr>
                        <a:t> и Флутиказон</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buNone/>
                      </a:pPr>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мөлшерленген</a:t>
                      </a:r>
                      <a:r>
                        <a:rPr lang="ru-RU" sz="1050" b="0" i="0" u="none" strike="noStrike" dirty="0">
                          <a:solidFill>
                            <a:srgbClr val="000000"/>
                          </a:solidFill>
                          <a:effectLst/>
                          <a:latin typeface="Aptos Narrow" panose="020B0004020202020204" pitchFamily="34" charset="0"/>
                        </a:rPr>
                        <a:t> аэрозоль, </a:t>
                      </a:r>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ұнтақ</a:t>
                      </a:r>
                      <a:endParaRPr lang="ru-RU" sz="1050" b="0" i="0" u="none" strike="noStrike" dirty="0">
                        <a:solidFill>
                          <a:srgbClr val="000000"/>
                        </a:solidFill>
                        <a:effectLst/>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buNone/>
                      </a:pPr>
                      <a:r>
                        <a:rPr lang="pl-PL" sz="1050" b="0" i="0" u="none" strike="noStrike">
                          <a:solidFill>
                            <a:srgbClr val="000000"/>
                          </a:solidFill>
                          <a:effectLst/>
                          <a:latin typeface="Aptos Narrow" panose="020B0004020202020204" pitchFamily="34" charset="0"/>
                        </a:rPr>
                        <a:t>R03AK06</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t">
                        <a:buNone/>
                      </a:pPr>
                      <a:r>
                        <a:rPr lang="ru-RU" sz="1050" b="0" i="0" u="none" strike="noStrike" dirty="0" err="1">
                          <a:solidFill>
                            <a:srgbClr val="000000"/>
                          </a:solidFill>
                          <a:effectLst/>
                          <a:latin typeface="Aptos Narrow" panose="020B0004020202020204" pitchFamily="34" charset="0"/>
                        </a:rPr>
                        <a:t>иГКС</a:t>
                      </a:r>
                      <a:r>
                        <a:rPr lang="ru-RU" sz="1050" b="0" i="0" u="none" strike="noStrike" dirty="0">
                          <a:solidFill>
                            <a:srgbClr val="000000"/>
                          </a:solidFill>
                          <a:effectLst/>
                          <a:latin typeface="Aptos Narrow" panose="020B0004020202020204" pitchFamily="34" charset="0"/>
                        </a:rPr>
                        <a:t>/Бета2-агонист длительного действия (ДБАД, LABA)</a:t>
                      </a: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56418329"/>
                  </a:ext>
                </a:extLst>
              </a:tr>
              <a:tr h="576632">
                <a:tc>
                  <a:txBody>
                    <a:bodyPr/>
                    <a:lstStyle/>
                    <a:p>
                      <a:pPr algn="l" fontAlgn="t">
                        <a:buNone/>
                      </a:pPr>
                      <a:r>
                        <a:rPr lang="ru-KZ" sz="1050" b="0" i="0" u="none" strike="noStrike" dirty="0">
                          <a:solidFill>
                            <a:srgbClr val="000000"/>
                          </a:solidFill>
                          <a:effectLst/>
                          <a:latin typeface="Aptos Narrow" panose="020B0004020202020204" pitchFamily="34" charset="0"/>
                        </a:rPr>
                        <a:t>4</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buNone/>
                      </a:pPr>
                      <a:r>
                        <a:rPr lang="ru-RU" sz="1050" b="0" i="0" u="none" strike="noStrike">
                          <a:solidFill>
                            <a:srgbClr val="000000"/>
                          </a:solidFill>
                          <a:effectLst/>
                          <a:latin typeface="Aptos Narrow" panose="020B0004020202020204" pitchFamily="34" charset="0"/>
                        </a:rPr>
                        <a:t>Будесонид, формотерола фумарат дигидрат</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buNone/>
                      </a:pPr>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ұнтақ</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мөлшерленген</a:t>
                      </a:r>
                      <a:r>
                        <a:rPr lang="ru-RU" sz="1050" b="0" i="0" u="none" strike="noStrike" dirty="0">
                          <a:solidFill>
                            <a:srgbClr val="000000"/>
                          </a:solidFill>
                          <a:effectLst/>
                          <a:latin typeface="Aptos Narrow" panose="020B0004020202020204" pitchFamily="34" charset="0"/>
                        </a:rPr>
                        <a:t> аэрозоль</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buNone/>
                      </a:pPr>
                      <a:r>
                        <a:rPr lang="pl-PL" sz="1050" b="0" i="0" u="none" strike="noStrike" dirty="0">
                          <a:solidFill>
                            <a:srgbClr val="000000"/>
                          </a:solidFill>
                          <a:effectLst/>
                          <a:latin typeface="Aptos Narrow" panose="020B0004020202020204" pitchFamily="34" charset="0"/>
                        </a:rPr>
                        <a:t>R03AK07</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ru-KZ"/>
                    </a:p>
                  </a:txBody>
                  <a:tcPr/>
                </a:tc>
                <a:extLst>
                  <a:ext uri="{0D108BD9-81ED-4DB2-BD59-A6C34878D82A}">
                    <a16:rowId xmlns:a16="http://schemas.microsoft.com/office/drawing/2014/main" val="4111091035"/>
                  </a:ext>
                </a:extLst>
              </a:tr>
              <a:tr h="437358">
                <a:tc>
                  <a:txBody>
                    <a:bodyPr/>
                    <a:lstStyle/>
                    <a:p>
                      <a:pPr algn="l" fontAlgn="t">
                        <a:buNone/>
                      </a:pPr>
                      <a:r>
                        <a:rPr lang="ru-KZ" sz="1050" b="0" i="0" u="none" strike="noStrike" dirty="0">
                          <a:solidFill>
                            <a:srgbClr val="000000"/>
                          </a:solidFill>
                          <a:effectLst/>
                          <a:latin typeface="Aptos Narrow" panose="020B0004020202020204" pitchFamily="34" charset="0"/>
                        </a:rPr>
                        <a:t>5</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buNone/>
                      </a:pPr>
                      <a:r>
                        <a:rPr lang="ru-RU" sz="1050" b="0" i="0" u="none" strike="noStrike" dirty="0" err="1">
                          <a:solidFill>
                            <a:srgbClr val="000000"/>
                          </a:solidFill>
                          <a:effectLst/>
                          <a:latin typeface="Aptos Narrow" panose="020B0004020202020204" pitchFamily="34" charset="0"/>
                        </a:rPr>
                        <a:t>Беклометазон</a:t>
                      </a:r>
                      <a:endParaRPr lang="ru-RU" sz="1050" b="0" i="0" u="none" strike="noStrike" dirty="0">
                        <a:solidFill>
                          <a:srgbClr val="000000"/>
                        </a:solidFill>
                        <a:effectLst/>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buNone/>
                      </a:pPr>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мөлшерленген</a:t>
                      </a:r>
                      <a:r>
                        <a:rPr lang="ru-RU" sz="1050" b="0" i="0" u="none" strike="noStrike" dirty="0">
                          <a:solidFill>
                            <a:srgbClr val="000000"/>
                          </a:solidFill>
                          <a:effectLst/>
                          <a:latin typeface="Aptos Narrow" panose="020B0004020202020204" pitchFamily="34" charset="0"/>
                        </a:rPr>
                        <a:t> аэрозоль</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buNone/>
                      </a:pPr>
                      <a:r>
                        <a:rPr lang="pl-PL" sz="1050" b="0" i="0" u="none" strike="noStrike">
                          <a:solidFill>
                            <a:srgbClr val="000000"/>
                          </a:solidFill>
                          <a:effectLst/>
                          <a:latin typeface="Aptos Narrow" panose="020B0004020202020204" pitchFamily="34" charset="0"/>
                        </a:rPr>
                        <a:t>R03BA01</a:t>
                      </a:r>
                      <a:endParaRPr lang="pl-PL" sz="1050" b="0" i="0" u="none" strike="noStrike" dirty="0">
                        <a:solidFill>
                          <a:srgbClr val="000000"/>
                        </a:solidFill>
                        <a:effectLst/>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rowSpan="4">
                  <a:txBody>
                    <a:bodyPr/>
                    <a:lstStyle/>
                    <a:p>
                      <a:pPr algn="ctr" fontAlgn="t">
                        <a:buNone/>
                      </a:pPr>
                      <a:r>
                        <a:rPr lang="ru-RU" sz="1050" b="0" i="0" u="none" strike="noStrike" dirty="0" err="1">
                          <a:solidFill>
                            <a:srgbClr val="000000"/>
                          </a:solidFill>
                          <a:effectLst/>
                          <a:latin typeface="Aptos Narrow" panose="020B0004020202020204" pitchFamily="34" charset="0"/>
                        </a:rPr>
                        <a:t>иГКС</a:t>
                      </a:r>
                      <a:endParaRPr lang="ru-RU" sz="1050" b="0" i="0" u="none" strike="noStrike" dirty="0">
                        <a:solidFill>
                          <a:srgbClr val="000000"/>
                        </a:solidFill>
                        <a:effectLst/>
                        <a:latin typeface="Aptos Narrow" panose="020B0004020202020204" pitchFamily="34" charset="0"/>
                      </a:endParaRP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849261600"/>
                  </a:ext>
                </a:extLst>
              </a:tr>
              <a:tr h="290813">
                <a:tc>
                  <a:txBody>
                    <a:bodyPr/>
                    <a:lstStyle/>
                    <a:p>
                      <a:pPr algn="l" fontAlgn="t">
                        <a:buNone/>
                      </a:pPr>
                      <a:r>
                        <a:rPr lang="ru-KZ" sz="1050" b="0" i="0" u="none" strike="noStrike" dirty="0">
                          <a:solidFill>
                            <a:srgbClr val="000000"/>
                          </a:solidFill>
                          <a:effectLst/>
                          <a:latin typeface="Aptos Narrow" panose="020B0004020202020204" pitchFamily="34" charset="0"/>
                        </a:rPr>
                        <a:t>6</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ru-RU" sz="1050" b="0" i="0" u="none" strike="noStrike">
                          <a:solidFill>
                            <a:srgbClr val="000000"/>
                          </a:solidFill>
                          <a:effectLst/>
                          <a:latin typeface="Aptos Narrow" panose="020B0004020202020204" pitchFamily="34" charset="0"/>
                        </a:rPr>
                        <a:t>Будесонид</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buNone/>
                      </a:pPr>
                      <a:r>
                        <a:rPr lang="ru-RU" sz="1050" b="0" i="0" u="none" strike="noStrike" dirty="0" err="1">
                          <a:solidFill>
                            <a:srgbClr val="000000"/>
                          </a:solidFill>
                          <a:effectLst/>
                          <a:latin typeface="Aptos Narrow" panose="020B0004020202020204" pitchFamily="34" charset="0"/>
                        </a:rPr>
                        <a:t>ұнтақ</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суспензия</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buNone/>
                      </a:pPr>
                      <a:r>
                        <a:rPr lang="pl-PL" sz="1050" b="0" i="0" u="none" strike="noStrike">
                          <a:solidFill>
                            <a:srgbClr val="000000"/>
                          </a:solidFill>
                          <a:effectLst/>
                          <a:latin typeface="Aptos Narrow" panose="020B0004020202020204" pitchFamily="34" charset="0"/>
                        </a:rPr>
                        <a:t>R03BA02</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vMerge="1">
                  <a:txBody>
                    <a:bodyPr/>
                    <a:lstStyle/>
                    <a:p>
                      <a:pPr algn="l" fontAlgn="t">
                        <a:buNone/>
                      </a:pPr>
                      <a:endParaRPr lang="ru-RU" sz="900" b="0" i="0" u="none" strike="noStrike" dirty="0">
                        <a:solidFill>
                          <a:srgbClr val="000000"/>
                        </a:solidFill>
                        <a:effectLst/>
                        <a:latin typeface="Times New Roman" panose="02020603050405020304" pitchFamily="18"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27506574"/>
                  </a:ext>
                </a:extLst>
              </a:tr>
              <a:tr h="235572">
                <a:tc>
                  <a:txBody>
                    <a:bodyPr/>
                    <a:lstStyle/>
                    <a:p>
                      <a:pPr algn="l" fontAlgn="t">
                        <a:buNone/>
                      </a:pPr>
                      <a:r>
                        <a:rPr lang="ru-KZ" sz="1050" b="0" i="0" u="none" strike="noStrike" dirty="0">
                          <a:solidFill>
                            <a:srgbClr val="000000"/>
                          </a:solidFill>
                          <a:effectLst/>
                          <a:latin typeface="Aptos Narrow" panose="020B0004020202020204" pitchFamily="34" charset="0"/>
                        </a:rPr>
                        <a:t>7</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buNone/>
                      </a:pPr>
                      <a:r>
                        <a:rPr lang="ru-RU" sz="1050" b="0" i="0" u="none" strike="noStrike">
                          <a:solidFill>
                            <a:srgbClr val="000000"/>
                          </a:solidFill>
                          <a:effectLst/>
                          <a:latin typeface="Aptos Narrow" panose="020B0004020202020204" pitchFamily="34" charset="0"/>
                        </a:rPr>
                        <a:t>Флутиказон</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buNone/>
                      </a:pPr>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аэрозоль</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buNone/>
                      </a:pPr>
                      <a:r>
                        <a:rPr lang="pl-PL" sz="1050" b="0" i="0" u="none" strike="noStrike" dirty="0">
                          <a:solidFill>
                            <a:srgbClr val="000000"/>
                          </a:solidFill>
                          <a:effectLst/>
                          <a:latin typeface="Aptos Narrow" panose="020B0004020202020204" pitchFamily="34" charset="0"/>
                        </a:rPr>
                        <a:t>R03BA05</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vMerge="1">
                  <a:txBody>
                    <a:bodyPr/>
                    <a:lstStyle/>
                    <a:p>
                      <a:endParaRPr lang="ru-KZ"/>
                    </a:p>
                  </a:txBody>
                  <a:tcPr/>
                </a:tc>
                <a:extLst>
                  <a:ext uri="{0D108BD9-81ED-4DB2-BD59-A6C34878D82A}">
                    <a16:rowId xmlns:a16="http://schemas.microsoft.com/office/drawing/2014/main" val="1256093372"/>
                  </a:ext>
                </a:extLst>
              </a:tr>
              <a:tr h="290813">
                <a:tc>
                  <a:txBody>
                    <a:bodyPr/>
                    <a:lstStyle/>
                    <a:p>
                      <a:pPr algn="l" fontAlgn="t">
                        <a:buNone/>
                      </a:pPr>
                      <a:r>
                        <a:rPr lang="ru-KZ" sz="1050" b="0" i="0" u="none" strike="noStrike" dirty="0">
                          <a:solidFill>
                            <a:srgbClr val="000000"/>
                          </a:solidFill>
                          <a:effectLst/>
                          <a:latin typeface="Aptos Narrow" panose="020B0004020202020204" pitchFamily="34" charset="0"/>
                        </a:rPr>
                        <a:t>8</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r>
                        <a:rPr lang="ru-RU" sz="1050" b="0" i="0" u="none" strike="noStrike">
                          <a:solidFill>
                            <a:srgbClr val="000000"/>
                          </a:solidFill>
                          <a:effectLst/>
                          <a:latin typeface="Aptos Narrow" panose="020B0004020202020204" pitchFamily="34" charset="0"/>
                        </a:rPr>
                        <a:t>Циклезонид</a:t>
                      </a:r>
                      <a:endParaRPr lang="ru-KZ" sz="2400">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r>
                        <a:rPr lang="ru-RU" sz="1050" b="0" i="0" u="none" strike="noStrike" dirty="0" err="1">
                          <a:solidFill>
                            <a:srgbClr val="000000"/>
                          </a:solidFill>
                          <a:effectLst/>
                          <a:latin typeface="Aptos Narrow" panose="020B0004020202020204" pitchFamily="34" charset="0"/>
                        </a:rPr>
                        <a:t>ингаляцияға</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арналған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мөлшерленген</a:t>
                      </a:r>
                      <a:r>
                        <a:rPr lang="ru-RU" sz="1050" b="0" i="0" u="none" strike="noStrike" dirty="0">
                          <a:solidFill>
                            <a:srgbClr val="000000"/>
                          </a:solidFill>
                          <a:effectLst/>
                          <a:latin typeface="Aptos Narrow" panose="020B0004020202020204" pitchFamily="34" charset="0"/>
                        </a:rPr>
                        <a:t> аэрозоль</a:t>
                      </a:r>
                      <a:endParaRPr lang="ru-KZ" sz="2400" dirty="0">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r>
                        <a:rPr lang="pl-PL" sz="1050" b="0" i="0" u="none" strike="noStrike" dirty="0">
                          <a:solidFill>
                            <a:srgbClr val="000000"/>
                          </a:solidFill>
                          <a:effectLst/>
                          <a:latin typeface="Aptos Narrow" panose="020B0004020202020204" pitchFamily="34" charset="0"/>
                        </a:rPr>
                        <a:t>R03BA08</a:t>
                      </a:r>
                      <a:endParaRPr lang="ru-KZ" sz="2400" dirty="0">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vMerge="1">
                  <a:txBody>
                    <a:bodyPr/>
                    <a:lstStyle/>
                    <a:p>
                      <a:endParaRPr lang="ru-KZ"/>
                    </a:p>
                  </a:txBody>
                  <a:tcPr/>
                </a:tc>
                <a:extLst>
                  <a:ext uri="{0D108BD9-81ED-4DB2-BD59-A6C34878D82A}">
                    <a16:rowId xmlns:a16="http://schemas.microsoft.com/office/drawing/2014/main" val="3343071467"/>
                  </a:ext>
                </a:extLst>
              </a:tr>
              <a:tr h="433723">
                <a:tc>
                  <a:txBody>
                    <a:bodyPr/>
                    <a:lstStyle/>
                    <a:p>
                      <a:pPr algn="l" fontAlgn="t">
                        <a:buNone/>
                      </a:pPr>
                      <a:r>
                        <a:rPr lang="ru-KZ" sz="1050" b="0" i="0" u="none" strike="noStrike" dirty="0">
                          <a:solidFill>
                            <a:srgbClr val="000000"/>
                          </a:solidFill>
                          <a:effectLst/>
                          <a:latin typeface="Aptos Narrow" panose="020B0004020202020204" pitchFamily="34" charset="0"/>
                        </a:rPr>
                        <a:t>9</a:t>
                      </a: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r>
                        <a:rPr lang="ru-RU" sz="1050" b="0" i="0" u="none" strike="noStrike">
                          <a:solidFill>
                            <a:srgbClr val="000000"/>
                          </a:solidFill>
                          <a:effectLst/>
                          <a:latin typeface="Aptos Narrow" panose="020B0004020202020204" pitchFamily="34" charset="0"/>
                        </a:rPr>
                        <a:t>Монтелукаст</a:t>
                      </a:r>
                      <a:endParaRPr lang="ru-KZ" sz="2400">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ru-KZ" sz="1050" b="0" i="0" u="none" strike="noStrike" dirty="0">
                          <a:solidFill>
                            <a:srgbClr val="000000"/>
                          </a:solidFill>
                          <a:effectLst/>
                          <a:latin typeface="Aptos Narrow" panose="020B0004020202020204" pitchFamily="34" charset="0"/>
                        </a:rPr>
                        <a:t> </a:t>
                      </a:r>
                      <a:endParaRPr lang="ru-KZ" sz="2400" dirty="0">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pl-PL" sz="1050" b="0" i="0" u="none" strike="noStrike">
                          <a:solidFill>
                            <a:srgbClr val="000000"/>
                          </a:solidFill>
                          <a:effectLst/>
                          <a:latin typeface="Aptos Narrow" panose="020B0004020202020204" pitchFamily="34" charset="0"/>
                        </a:rPr>
                        <a:t>R03DC03</a:t>
                      </a:r>
                      <a:endParaRPr lang="ru-KZ" sz="2400">
                        <a:latin typeface="Aptos Narrow" panose="020B0004020202020204" pitchFamily="34" charset="0"/>
                      </a:endParaRPr>
                    </a:p>
                  </a:txBody>
                  <a:tcPr marL="5593" marR="5593" marT="559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ru-RU" sz="1050" b="0" i="0" u="none" strike="noStrike" dirty="0" err="1">
                          <a:solidFill>
                            <a:srgbClr val="000000"/>
                          </a:solidFill>
                          <a:effectLst/>
                          <a:latin typeface="Aptos Narrow" panose="020B0004020202020204" pitchFamily="34" charset="0"/>
                        </a:rPr>
                        <a:t>лейкотриен</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рецепторларының</a:t>
                      </a:r>
                      <a:r>
                        <a:rPr lang="ru-RU" sz="1050" b="0" i="0" u="none" strike="noStrike" dirty="0">
                          <a:solidFill>
                            <a:srgbClr val="000000"/>
                          </a:solidFill>
                          <a:effectLst/>
                          <a:latin typeface="Aptos Narrow" panose="020B0004020202020204" pitchFamily="34" charset="0"/>
                        </a:rPr>
                        <a:t> </a:t>
                      </a:r>
                      <a:r>
                        <a:rPr lang="ru-RU" sz="1050" b="0" i="0" u="none" strike="noStrike" dirty="0" err="1">
                          <a:solidFill>
                            <a:srgbClr val="000000"/>
                          </a:solidFill>
                          <a:effectLst/>
                          <a:latin typeface="Aptos Narrow" panose="020B0004020202020204" pitchFamily="34" charset="0"/>
                        </a:rPr>
                        <a:t>антагонистері</a:t>
                      </a:r>
                      <a:r>
                        <a:rPr lang="ru-RU" sz="1050" b="0" i="0" u="none" strike="noStrike" dirty="0">
                          <a:solidFill>
                            <a:srgbClr val="000000"/>
                          </a:solidFill>
                          <a:effectLst/>
                          <a:latin typeface="Aptos Narrow" panose="020B0004020202020204" pitchFamily="34" charset="0"/>
                        </a:rPr>
                        <a:t>.</a:t>
                      </a:r>
                      <a:endParaRPr lang="ru-KZ" sz="2400" dirty="0">
                        <a:latin typeface="Aptos Narrow" panose="020B0004020202020204" pitchFamily="34" charset="0"/>
                      </a:endParaRPr>
                    </a:p>
                  </a:txBody>
                  <a:tcPr marL="5593" marR="5593" marT="5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3346060"/>
                  </a:ext>
                </a:extLst>
              </a:tr>
            </a:tbl>
          </a:graphicData>
        </a:graphic>
      </p:graphicFrame>
      <p:sp>
        <p:nvSpPr>
          <p:cNvPr id="17" name="Rectangle: Rounded Corners 4">
            <a:extLst>
              <a:ext uri="{FF2B5EF4-FFF2-40B4-BE49-F238E27FC236}">
                <a16:creationId xmlns:a16="http://schemas.microsoft.com/office/drawing/2014/main" id="{4A85B032-0415-6282-360A-D924E749CF3B}"/>
              </a:ext>
            </a:extLst>
          </p:cNvPr>
          <p:cNvSpPr/>
          <p:nvPr/>
        </p:nvSpPr>
        <p:spPr>
          <a:xfrm>
            <a:off x="6263118" y="1093882"/>
            <a:ext cx="5860458" cy="325636"/>
          </a:xfrm>
          <a:prstGeom prst="roundRect">
            <a:avLst>
              <a:gd name="adj" fmla="val 10642"/>
            </a:avLst>
          </a:prstGeom>
          <a:solidFill>
            <a:srgbClr val="CC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400" b="1" dirty="0" err="1">
                <a:solidFill>
                  <a:schemeClr val="bg1"/>
                </a:solidFill>
                <a:latin typeface="Aptos Narrow" panose="020B0004020202020204" pitchFamily="34" charset="0"/>
              </a:rPr>
              <a:t>Болжамды</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қажеттіліктің</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қайталануы</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байқалады</a:t>
            </a:r>
            <a:endParaRPr lang="ru-RU" sz="1400" b="1" dirty="0">
              <a:solidFill>
                <a:schemeClr val="bg1"/>
              </a:solidFill>
              <a:latin typeface="Aptos Narrow" panose="020B0004020202020204" pitchFamily="34" charset="0"/>
            </a:endParaRPr>
          </a:p>
        </p:txBody>
      </p:sp>
      <p:graphicFrame>
        <p:nvGraphicFramePr>
          <p:cNvPr id="18" name="Таблица 17">
            <a:extLst>
              <a:ext uri="{FF2B5EF4-FFF2-40B4-BE49-F238E27FC236}">
                <a16:creationId xmlns:a16="http://schemas.microsoft.com/office/drawing/2014/main" id="{5B85A348-8EA7-DE7B-FE5E-2BF747F032E9}"/>
              </a:ext>
            </a:extLst>
          </p:cNvPr>
          <p:cNvGraphicFramePr>
            <a:graphicFrameLocks noGrp="1"/>
          </p:cNvGraphicFramePr>
          <p:nvPr>
            <p:extLst>
              <p:ext uri="{D42A27DB-BD31-4B8C-83A1-F6EECF244321}">
                <p14:modId xmlns:p14="http://schemas.microsoft.com/office/powerpoint/2010/main" val="2433980989"/>
              </p:ext>
            </p:extLst>
          </p:nvPr>
        </p:nvGraphicFramePr>
        <p:xfrm>
          <a:off x="6263118" y="1668593"/>
          <a:ext cx="4725853" cy="582420"/>
        </p:xfrm>
        <a:graphic>
          <a:graphicData uri="http://schemas.openxmlformats.org/drawingml/2006/table">
            <a:tbl>
              <a:tblPr/>
              <a:tblGrid>
                <a:gridCol w="2873319">
                  <a:extLst>
                    <a:ext uri="{9D8B030D-6E8A-4147-A177-3AD203B41FA5}">
                      <a16:colId xmlns:a16="http://schemas.microsoft.com/office/drawing/2014/main" val="807146533"/>
                    </a:ext>
                  </a:extLst>
                </a:gridCol>
                <a:gridCol w="1852534">
                  <a:extLst>
                    <a:ext uri="{9D8B030D-6E8A-4147-A177-3AD203B41FA5}">
                      <a16:colId xmlns:a16="http://schemas.microsoft.com/office/drawing/2014/main" val="1884197369"/>
                    </a:ext>
                  </a:extLst>
                </a:gridCol>
              </a:tblGrid>
              <a:tr h="194140">
                <a:tc>
                  <a:txBody>
                    <a:bodyPr/>
                    <a:lstStyle/>
                    <a:p>
                      <a:pPr algn="l" fontAlgn="b">
                        <a:buNone/>
                      </a:pPr>
                      <a:r>
                        <a:rPr lang="ru-RU" sz="1200" b="0" i="0" u="none" strike="noStrike" dirty="0">
                          <a:solidFill>
                            <a:srgbClr val="000000"/>
                          </a:solidFill>
                          <a:effectLst/>
                          <a:latin typeface="Times New Roman" panose="02020603050405020304" pitchFamily="18" charset="0"/>
                          <a:cs typeface="Times New Roman" panose="02020603050405020304" pitchFamily="18" charset="0"/>
                        </a:rPr>
                        <a:t>доля с 1 комбинацией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иГКС+ДБАД</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kk-KZ" sz="1200" b="1" i="0" u="none" strike="noStrike" dirty="0">
                          <a:solidFill>
                            <a:srgbClr val="000000"/>
                          </a:solidFill>
                          <a:effectLst/>
                          <a:latin typeface="Times New Roman" panose="02020603050405020304" pitchFamily="18" charset="0"/>
                          <a:cs typeface="Times New Roman" panose="02020603050405020304" pitchFamily="18" charset="0"/>
                        </a:rPr>
                        <a:t>87%</a:t>
                      </a:r>
                      <a:endParaRPr lang="ru-KZ"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1978385"/>
                  </a:ext>
                </a:extLst>
              </a:tr>
              <a:tr h="194140">
                <a:tc>
                  <a:txBody>
                    <a:bodyPr/>
                    <a:lstStyle/>
                    <a:p>
                      <a:pPr algn="l" fontAlgn="b">
                        <a:buNone/>
                      </a:pPr>
                      <a:r>
                        <a:rPr lang="ru-RU" sz="1200" b="0" i="0" u="none" strike="noStrike" dirty="0">
                          <a:solidFill>
                            <a:srgbClr val="FF0000"/>
                          </a:solidFill>
                          <a:effectLst/>
                          <a:latin typeface="Times New Roman" panose="02020603050405020304" pitchFamily="18" charset="0"/>
                          <a:cs typeface="Times New Roman" panose="02020603050405020304" pitchFamily="18" charset="0"/>
                        </a:rPr>
                        <a:t>доля с 2 комбинациями </a:t>
                      </a:r>
                      <a:r>
                        <a:rPr lang="ru-RU" sz="1200" b="0" i="0" u="none" strike="noStrike" dirty="0" err="1">
                          <a:solidFill>
                            <a:srgbClr val="FF0000"/>
                          </a:solidFill>
                          <a:effectLst/>
                          <a:latin typeface="Times New Roman" panose="02020603050405020304" pitchFamily="18" charset="0"/>
                          <a:cs typeface="Times New Roman" panose="02020603050405020304" pitchFamily="18" charset="0"/>
                        </a:rPr>
                        <a:t>иГКС+ДБАД</a:t>
                      </a: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ru-RU" sz="1200" b="1" i="0" u="none" strike="noStrike" dirty="0">
                          <a:solidFill>
                            <a:srgbClr val="FF0000"/>
                          </a:solidFill>
                          <a:effectLst/>
                          <a:latin typeface="Times New Roman" panose="02020603050405020304" pitchFamily="18" charset="0"/>
                          <a:cs typeface="Times New Roman" panose="02020603050405020304" pitchFamily="18" charset="0"/>
                        </a:rPr>
                        <a:t>13%</a:t>
                      </a:r>
                      <a:endParaRPr lang="ru-KZ" sz="1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594159"/>
                  </a:ext>
                </a:extLst>
              </a:tr>
              <a:tr h="194140">
                <a:tc>
                  <a:txBody>
                    <a:bodyPr/>
                    <a:lstStyle/>
                    <a:p>
                      <a:pPr algn="l" fontAlgn="b">
                        <a:buNone/>
                      </a:pP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бАРЛЫҒЫ</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ru-KZ" sz="12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100 %</a:t>
                      </a:r>
                      <a:endParaRPr lang="ru-KZ"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5722348"/>
                  </a:ext>
                </a:extLst>
              </a:tr>
            </a:tbl>
          </a:graphicData>
        </a:graphic>
      </p:graphicFrame>
      <p:graphicFrame>
        <p:nvGraphicFramePr>
          <p:cNvPr id="19" name="Таблица 18">
            <a:extLst>
              <a:ext uri="{FF2B5EF4-FFF2-40B4-BE49-F238E27FC236}">
                <a16:creationId xmlns:a16="http://schemas.microsoft.com/office/drawing/2014/main" id="{BB4B938F-8F54-D07B-C147-416B42B9074C}"/>
              </a:ext>
            </a:extLst>
          </p:cNvPr>
          <p:cNvGraphicFramePr>
            <a:graphicFrameLocks noGrp="1"/>
          </p:cNvGraphicFramePr>
          <p:nvPr>
            <p:extLst>
              <p:ext uri="{D42A27DB-BD31-4B8C-83A1-F6EECF244321}">
                <p14:modId xmlns:p14="http://schemas.microsoft.com/office/powerpoint/2010/main" val="1560672797"/>
              </p:ext>
            </p:extLst>
          </p:nvPr>
        </p:nvGraphicFramePr>
        <p:xfrm>
          <a:off x="6199811" y="2284095"/>
          <a:ext cx="5547920" cy="1144905"/>
        </p:xfrm>
        <a:graphic>
          <a:graphicData uri="http://schemas.openxmlformats.org/drawingml/2006/table">
            <a:tbl>
              <a:tblPr/>
              <a:tblGrid>
                <a:gridCol w="5547920">
                  <a:extLst>
                    <a:ext uri="{9D8B030D-6E8A-4147-A177-3AD203B41FA5}">
                      <a16:colId xmlns:a16="http://schemas.microsoft.com/office/drawing/2014/main" val="3106749229"/>
                    </a:ext>
                  </a:extLst>
                </a:gridCol>
              </a:tblGrid>
              <a:tr h="0">
                <a:tc>
                  <a:txBody>
                    <a:bodyPr/>
                    <a:lstStyle/>
                    <a:p>
                      <a:pPr algn="l" fontAlgn="b">
                        <a:buNone/>
                      </a:pPr>
                      <a:r>
                        <a:rPr lang="ru-RU" sz="1200" b="1" i="0" u="none" strike="noStrike" dirty="0">
                          <a:solidFill>
                            <a:srgbClr val="000000"/>
                          </a:solidFill>
                          <a:effectLst/>
                          <a:latin typeface="Times New Roman" panose="02020603050405020304" pitchFamily="18" charset="0"/>
                          <a:cs typeface="Times New Roman" panose="02020603050405020304" pitchFamily="18" charset="0"/>
                        </a:rPr>
                        <a:t>  Пациент К., Т.А.Ә. (</a:t>
                      </a:r>
                      <a:r>
                        <a:rPr lang="ru-RU" sz="1200" b="1" i="0" u="none" strike="noStrike" dirty="0" err="1">
                          <a:solidFill>
                            <a:srgbClr val="000000"/>
                          </a:solidFill>
                          <a:effectLst/>
                          <a:latin typeface="Times New Roman" panose="02020603050405020304" pitchFamily="18" charset="0"/>
                          <a:cs typeface="Times New Roman" panose="02020603050405020304" pitchFamily="18" charset="0"/>
                        </a:rPr>
                        <a:t>бір</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cs typeface="Times New Roman" panose="02020603050405020304" pitchFamily="18" charset="0"/>
                        </a:rPr>
                        <a:t>науқасқа</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cs typeface="Times New Roman" panose="02020603050405020304" pitchFamily="18" charset="0"/>
                        </a:rPr>
                        <a:t>бірден</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 4 </a:t>
                      </a:r>
                      <a:r>
                        <a:rPr lang="ru-RU" sz="1200" b="1" i="0" u="none" strike="noStrike" dirty="0" err="1">
                          <a:solidFill>
                            <a:srgbClr val="000000"/>
                          </a:solidFill>
                          <a:effectLst/>
                          <a:latin typeface="Times New Roman" panose="02020603050405020304" pitchFamily="18" charset="0"/>
                          <a:cs typeface="Times New Roman" panose="02020603050405020304" pitchFamily="18" charset="0"/>
                        </a:rPr>
                        <a:t>ингаляциялық</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cs typeface="Times New Roman" panose="02020603050405020304" pitchFamily="18" charset="0"/>
                        </a:rPr>
                        <a:t>глюкокортикостероидтың</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cs typeface="Times New Roman" panose="02020603050405020304" pitchFamily="18" charset="0"/>
                        </a:rPr>
                        <a:t>жылдық</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cs typeface="Times New Roman" panose="02020603050405020304" pitchFamily="18" charset="0"/>
                        </a:rPr>
                        <a:t>қажеттілігі</a:t>
                      </a:r>
                      <a:r>
                        <a:rPr lang="ru-RU" sz="1200" b="1" i="0" u="none" strike="noStrike" dirty="0">
                          <a:solidFill>
                            <a:srgbClr val="000000"/>
                          </a:solidFill>
                          <a:effectLst/>
                          <a:latin typeface="Times New Roman" panose="02020603050405020304" pitchFamily="18" charset="0"/>
                          <a:cs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cs typeface="Times New Roman" panose="02020603050405020304" pitchFamily="18" charset="0"/>
                        </a:rPr>
                        <a:t>көрсетілген</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837614097"/>
                  </a:ext>
                </a:extLst>
              </a:tr>
              <a:tr h="190500">
                <a:tc>
                  <a:txBody>
                    <a:bodyPr/>
                    <a:lstStyle/>
                    <a:p>
                      <a:pPr algn="l" fontAlgn="b">
                        <a:buNone/>
                      </a:pP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Беклометазон</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1023923221"/>
                  </a:ext>
                </a:extLst>
              </a:tr>
              <a:tr h="190500">
                <a:tc>
                  <a:txBody>
                    <a:bodyPr/>
                    <a:lstStyle/>
                    <a:p>
                      <a:pPr algn="l" fontAlgn="b">
                        <a:buNone/>
                      </a:pP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Будесонид</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b">
                    <a:lnL>
                      <a:noFill/>
                    </a:lnL>
                    <a:lnR>
                      <a:noFill/>
                    </a:lnR>
                    <a:lnT>
                      <a:noFill/>
                    </a:lnT>
                    <a:lnB>
                      <a:noFill/>
                    </a:lnB>
                    <a:noFill/>
                  </a:tcPr>
                </a:tc>
                <a:extLst>
                  <a:ext uri="{0D108BD9-81ED-4DB2-BD59-A6C34878D82A}">
                    <a16:rowId xmlns:a16="http://schemas.microsoft.com/office/drawing/2014/main" val="3173320401"/>
                  </a:ext>
                </a:extLst>
              </a:tr>
              <a:tr h="190500">
                <a:tc>
                  <a:txBody>
                    <a:bodyPr/>
                    <a:lstStyle/>
                    <a:p>
                      <a:pPr algn="l" fontAlgn="b">
                        <a:buNone/>
                      </a:pPr>
                      <a:r>
                        <a:rPr lang="ru-RU" sz="1200" b="0" i="0" u="none" strike="noStrike" dirty="0">
                          <a:solidFill>
                            <a:srgbClr val="000000"/>
                          </a:solidFill>
                          <a:effectLst/>
                          <a:latin typeface="Times New Roman" panose="02020603050405020304" pitchFamily="18" charset="0"/>
                          <a:cs typeface="Times New Roman" panose="02020603050405020304" pitchFamily="18" charset="0"/>
                        </a:rPr>
                        <a:t>Флутиказон</a:t>
                      </a:r>
                    </a:p>
                  </a:txBody>
                  <a:tcPr marL="85725" marR="9525" marT="9525" marB="0" anchor="b">
                    <a:lnL>
                      <a:noFill/>
                    </a:lnL>
                    <a:lnR>
                      <a:noFill/>
                    </a:lnR>
                    <a:lnT>
                      <a:noFill/>
                    </a:lnT>
                    <a:lnB>
                      <a:noFill/>
                    </a:lnB>
                    <a:noFill/>
                  </a:tcPr>
                </a:tc>
                <a:extLst>
                  <a:ext uri="{0D108BD9-81ED-4DB2-BD59-A6C34878D82A}">
                    <a16:rowId xmlns:a16="http://schemas.microsoft.com/office/drawing/2014/main" val="774118458"/>
                  </a:ext>
                </a:extLst>
              </a:tr>
              <a:tr h="190500">
                <a:tc>
                  <a:txBody>
                    <a:bodyPr/>
                    <a:lstStyle/>
                    <a:p>
                      <a:pPr algn="l" fontAlgn="b">
                        <a:buNone/>
                      </a:pP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Циклезонид</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5725" marR="9525" marT="9525" marB="0" anchor="b">
                    <a:lnL>
                      <a:noFill/>
                    </a:lnL>
                    <a:lnR>
                      <a:noFill/>
                    </a:lnR>
                    <a:lnT>
                      <a:noFill/>
                    </a:lnT>
                    <a:lnB>
                      <a:noFill/>
                    </a:lnB>
                    <a:noFill/>
                  </a:tcPr>
                </a:tc>
                <a:extLst>
                  <a:ext uri="{0D108BD9-81ED-4DB2-BD59-A6C34878D82A}">
                    <a16:rowId xmlns:a16="http://schemas.microsoft.com/office/drawing/2014/main" val="734117614"/>
                  </a:ext>
                </a:extLst>
              </a:tr>
            </a:tbl>
          </a:graphicData>
        </a:graphic>
      </p:graphicFrame>
      <p:graphicFrame>
        <p:nvGraphicFramePr>
          <p:cNvPr id="6" name="Таблица 5">
            <a:extLst>
              <a:ext uri="{FF2B5EF4-FFF2-40B4-BE49-F238E27FC236}">
                <a16:creationId xmlns:a16="http://schemas.microsoft.com/office/drawing/2014/main" id="{FE77BF2C-8CB4-D8E7-320F-A13F878158A3}"/>
              </a:ext>
            </a:extLst>
          </p:cNvPr>
          <p:cNvGraphicFramePr>
            <a:graphicFrameLocks noGrp="1"/>
          </p:cNvGraphicFramePr>
          <p:nvPr>
            <p:extLst>
              <p:ext uri="{D42A27DB-BD31-4B8C-83A1-F6EECF244321}">
                <p14:modId xmlns:p14="http://schemas.microsoft.com/office/powerpoint/2010/main" val="258656701"/>
              </p:ext>
            </p:extLst>
          </p:nvPr>
        </p:nvGraphicFramePr>
        <p:xfrm>
          <a:off x="6199812" y="4293577"/>
          <a:ext cx="5706242" cy="1156335"/>
        </p:xfrm>
        <a:graphic>
          <a:graphicData uri="http://schemas.openxmlformats.org/drawingml/2006/table">
            <a:tbl>
              <a:tblPr/>
              <a:tblGrid>
                <a:gridCol w="608536">
                  <a:extLst>
                    <a:ext uri="{9D8B030D-6E8A-4147-A177-3AD203B41FA5}">
                      <a16:colId xmlns:a16="http://schemas.microsoft.com/office/drawing/2014/main" val="2176266962"/>
                    </a:ext>
                  </a:extLst>
                </a:gridCol>
                <a:gridCol w="608536">
                  <a:extLst>
                    <a:ext uri="{9D8B030D-6E8A-4147-A177-3AD203B41FA5}">
                      <a16:colId xmlns:a16="http://schemas.microsoft.com/office/drawing/2014/main" val="1713775834"/>
                    </a:ext>
                  </a:extLst>
                </a:gridCol>
                <a:gridCol w="608536">
                  <a:extLst>
                    <a:ext uri="{9D8B030D-6E8A-4147-A177-3AD203B41FA5}">
                      <a16:colId xmlns:a16="http://schemas.microsoft.com/office/drawing/2014/main" val="2917957854"/>
                    </a:ext>
                  </a:extLst>
                </a:gridCol>
                <a:gridCol w="751162">
                  <a:extLst>
                    <a:ext uri="{9D8B030D-6E8A-4147-A177-3AD203B41FA5}">
                      <a16:colId xmlns:a16="http://schemas.microsoft.com/office/drawing/2014/main" val="1718171241"/>
                    </a:ext>
                  </a:extLst>
                </a:gridCol>
                <a:gridCol w="751162">
                  <a:extLst>
                    <a:ext uri="{9D8B030D-6E8A-4147-A177-3AD203B41FA5}">
                      <a16:colId xmlns:a16="http://schemas.microsoft.com/office/drawing/2014/main" val="2716905515"/>
                    </a:ext>
                  </a:extLst>
                </a:gridCol>
                <a:gridCol w="751162">
                  <a:extLst>
                    <a:ext uri="{9D8B030D-6E8A-4147-A177-3AD203B41FA5}">
                      <a16:colId xmlns:a16="http://schemas.microsoft.com/office/drawing/2014/main" val="3670784721"/>
                    </a:ext>
                  </a:extLst>
                </a:gridCol>
                <a:gridCol w="760670">
                  <a:extLst>
                    <a:ext uri="{9D8B030D-6E8A-4147-A177-3AD203B41FA5}">
                      <a16:colId xmlns:a16="http://schemas.microsoft.com/office/drawing/2014/main" val="118000187"/>
                    </a:ext>
                  </a:extLst>
                </a:gridCol>
                <a:gridCol w="866478">
                  <a:extLst>
                    <a:ext uri="{9D8B030D-6E8A-4147-A177-3AD203B41FA5}">
                      <a16:colId xmlns:a16="http://schemas.microsoft.com/office/drawing/2014/main" val="1074561300"/>
                    </a:ext>
                  </a:extLst>
                </a:gridCol>
              </a:tblGrid>
              <a:tr h="486718">
                <a:tc>
                  <a:txBody>
                    <a:bodyPr/>
                    <a:lstStyle/>
                    <a:p>
                      <a:pPr algn="ctr" fontAlgn="t">
                        <a:buNone/>
                      </a:pPr>
                      <a:r>
                        <a:rPr lang="ru-RU" sz="1200" b="1" i="0" u="none" strike="noStrike" dirty="0" err="1">
                          <a:solidFill>
                            <a:srgbClr val="000000"/>
                          </a:solidFill>
                          <a:effectLst/>
                          <a:latin typeface="Times New Roman" panose="02020603050405020304" pitchFamily="18" charset="0"/>
                        </a:rPr>
                        <a:t>Аурудың</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атауы</a:t>
                      </a:r>
                      <a:endParaRPr lang="ru-RU" sz="1200" b="1"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t">
                        <a:buNone/>
                      </a:pPr>
                      <a:r>
                        <a:rPr lang="ru-RU" sz="1200" b="1" i="0" u="none" strike="noStrike" dirty="0" err="1">
                          <a:solidFill>
                            <a:srgbClr val="000000"/>
                          </a:solidFill>
                          <a:effectLst/>
                          <a:latin typeface="Times New Roman" panose="02020603050405020304" pitchFamily="18" charset="0"/>
                        </a:rPr>
                        <a:t>Пациенттер</a:t>
                      </a:r>
                      <a:r>
                        <a:rPr lang="ru-RU" sz="1200" b="1" i="0" u="none" strike="noStrike" dirty="0">
                          <a:solidFill>
                            <a:srgbClr val="000000"/>
                          </a:solidFill>
                          <a:effectLst/>
                          <a:latin typeface="Times New Roman" panose="02020603050405020304" pitchFamily="18" charset="0"/>
                        </a:rPr>
                        <a:t> саны  Д </a:t>
                      </a:r>
                      <a:r>
                        <a:rPr lang="ru-RU" sz="1200" b="1" i="0" u="none" strike="noStrike" dirty="0" err="1">
                          <a:solidFill>
                            <a:srgbClr val="000000"/>
                          </a:solidFill>
                          <a:effectLst/>
                          <a:latin typeface="Times New Roman" panose="02020603050405020304" pitchFamily="18" charset="0"/>
                        </a:rPr>
                        <a:t>учеттағы</a:t>
                      </a:r>
                      <a:r>
                        <a:rPr lang="ru-RU" sz="1200" b="1" i="0" u="none" strike="noStrike" dirty="0">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ru-KZ"/>
                    </a:p>
                  </a:txBody>
                  <a:tcPr/>
                </a:tc>
                <a:tc gridSpan="3">
                  <a:txBody>
                    <a:bodyPr/>
                    <a:lstStyle/>
                    <a:p>
                      <a:pPr algn="ctr" fontAlgn="t">
                        <a:buNone/>
                      </a:pPr>
                      <a:r>
                        <a:rPr lang="ru-RU" sz="1200" b="1" i="0" u="none" strike="noStrike" dirty="0" err="1">
                          <a:solidFill>
                            <a:srgbClr val="000000"/>
                          </a:solidFill>
                          <a:effectLst/>
                          <a:latin typeface="Times New Roman" panose="02020603050405020304" pitchFamily="18" charset="0"/>
                        </a:rPr>
                        <a:t>Коморбидтілікті</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ескере</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отырып</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қамтамасыз</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етілген</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бірегей</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пациенттер</a:t>
                      </a:r>
                      <a:r>
                        <a:rPr lang="ru-RU" sz="1200" b="1" i="0" u="none" strike="noStrike" dirty="0">
                          <a:solidFill>
                            <a:srgbClr val="000000"/>
                          </a:solidFill>
                          <a:effectLst/>
                          <a:latin typeface="Times New Roman" panose="02020603050405020304" pitchFamily="18" charset="0"/>
                        </a:rPr>
                        <a:t> саны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ru-KZ"/>
                    </a:p>
                  </a:txBody>
                  <a:tcPr/>
                </a:tc>
                <a:tc hMerge="1">
                  <a:txBody>
                    <a:bodyPr/>
                    <a:lstStyle/>
                    <a:p>
                      <a:endParaRPr lang="ru-KZ"/>
                    </a:p>
                  </a:txBody>
                  <a:tcPr/>
                </a:tc>
                <a:tc>
                  <a:txBody>
                    <a:bodyPr/>
                    <a:lstStyle/>
                    <a:p>
                      <a:pPr algn="ctr" fontAlgn="t">
                        <a:buNone/>
                      </a:pP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Пациенттер</a:t>
                      </a:r>
                      <a:r>
                        <a:rPr lang="ru-RU" sz="1200" b="1" i="0" u="none" strike="noStrike" dirty="0">
                          <a:solidFill>
                            <a:srgbClr val="000000"/>
                          </a:solidFill>
                          <a:effectLst/>
                          <a:latin typeface="Times New Roman" panose="02020603050405020304" pitchFamily="18" charset="0"/>
                        </a:rPr>
                        <a:t> саны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buNone/>
                      </a:pPr>
                      <a:r>
                        <a:rPr lang="ru-KZ" sz="1200" b="1" i="0" u="none" strike="noStrike">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00245494"/>
                  </a:ext>
                </a:extLst>
              </a:tr>
              <a:tr h="371475">
                <a:tc>
                  <a:txBody>
                    <a:bodyPr/>
                    <a:lstStyle/>
                    <a:p>
                      <a:pPr algn="ctr" fontAlgn="t">
                        <a:buNone/>
                      </a:pPr>
                      <a:r>
                        <a:rPr lang="ru-KZ" sz="1200" b="0" i="0" u="none" strike="noStrike">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1" i="0" u="none" strike="noStrike">
                          <a:solidFill>
                            <a:srgbClr val="000000"/>
                          </a:solidFill>
                          <a:effectLst/>
                          <a:latin typeface="Times New Roman" panose="02020603050405020304" pitchFamily="18" charset="0"/>
                        </a:rPr>
                        <a:t>2024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1" i="0" u="none" strike="noStrike">
                          <a:solidFill>
                            <a:srgbClr val="000000"/>
                          </a:solidFill>
                          <a:effectLst/>
                          <a:latin typeface="Times New Roman" panose="02020603050405020304" pitchFamily="18" charset="0"/>
                        </a:rPr>
                        <a:t>2025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1" i="0" u="none" strike="noStrike">
                          <a:solidFill>
                            <a:srgbClr val="000000"/>
                          </a:solidFill>
                          <a:effectLst/>
                          <a:latin typeface="Times New Roman" panose="02020603050405020304" pitchFamily="18" charset="0"/>
                        </a:rPr>
                        <a:t>2024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1" i="0" u="none" strike="noStrike">
                          <a:solidFill>
                            <a:srgbClr val="000000"/>
                          </a:solidFill>
                          <a:effectLst/>
                          <a:latin typeface="Times New Roman" panose="02020603050405020304" pitchFamily="18" charset="0"/>
                        </a:rPr>
                        <a:t>2025 </a:t>
                      </a:r>
                      <a:br>
                        <a:rPr lang="ru-KZ" sz="1200" b="1" i="0" u="none" strike="noStrike">
                          <a:solidFill>
                            <a:srgbClr val="000000"/>
                          </a:solidFill>
                          <a:effectLst/>
                          <a:latin typeface="Times New Roman" panose="02020603050405020304" pitchFamily="18" charset="0"/>
                        </a:rPr>
                      </a:br>
                      <a:r>
                        <a:rPr lang="ru-KZ" sz="1200" b="1" i="0" u="none" strike="noStrike">
                          <a:solidFill>
                            <a:srgbClr val="000000"/>
                          </a:solidFill>
                          <a:effectLst/>
                          <a:latin typeface="Times New Roman" panose="02020603050405020304" pitchFamily="18" charset="0"/>
                        </a:rPr>
                        <a:t>16.06.25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ru-RU" sz="1200" b="1" i="0" u="none" strike="noStrike">
                          <a:solidFill>
                            <a:srgbClr val="000000"/>
                          </a:solidFill>
                          <a:effectLst/>
                          <a:latin typeface="Times New Roman" panose="02020603050405020304" pitchFamily="18" charset="0"/>
                        </a:rPr>
                        <a:t>2025 </a:t>
                      </a:r>
                      <a:br>
                        <a:rPr lang="ru-RU" sz="1200" b="1" i="0" u="none" strike="noStrike">
                          <a:solidFill>
                            <a:srgbClr val="000000"/>
                          </a:solidFill>
                          <a:effectLst/>
                          <a:latin typeface="Times New Roman" panose="02020603050405020304" pitchFamily="18" charset="0"/>
                        </a:rPr>
                      </a:br>
                      <a:r>
                        <a:rPr lang="ru-RU" sz="1200" b="1" i="0" u="none" strike="noStrike">
                          <a:solidFill>
                            <a:srgbClr val="000000"/>
                          </a:solidFill>
                          <a:effectLst/>
                          <a:latin typeface="Times New Roman" panose="02020603050405020304" pitchFamily="18" charset="0"/>
                        </a:rPr>
                        <a:t>прогноз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200" b="1" i="0" u="none" strike="noStrike">
                          <a:solidFill>
                            <a:srgbClr val="000000"/>
                          </a:solidFill>
                          <a:effectLst/>
                          <a:latin typeface="Times New Roman" panose="02020603050405020304" pitchFamily="18" charset="0"/>
                        </a:rPr>
                        <a:t>2026 </a:t>
                      </a:r>
                      <a:br>
                        <a:rPr lang="ru-RU" sz="1200" b="1" i="0" u="none" strike="noStrike">
                          <a:solidFill>
                            <a:srgbClr val="000000"/>
                          </a:solidFill>
                          <a:effectLst/>
                          <a:latin typeface="Times New Roman" panose="02020603050405020304" pitchFamily="18" charset="0"/>
                        </a:rPr>
                      </a:br>
                      <a:r>
                        <a:rPr lang="ru-RU" sz="1200" b="1" i="0" u="none" strike="noStrike">
                          <a:solidFill>
                            <a:srgbClr val="000000"/>
                          </a:solidFill>
                          <a:effectLst/>
                          <a:latin typeface="Times New Roman" panose="02020603050405020304" pitchFamily="18" charset="0"/>
                        </a:rPr>
                        <a:t>(прогноз)</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buNone/>
                      </a:pPr>
                      <a:r>
                        <a:rPr lang="ru-KZ" sz="1200" b="1" i="0" u="none" strike="noStrike">
                          <a:solidFill>
                            <a:srgbClr val="000000"/>
                          </a:solidFill>
                          <a:effectLst/>
                          <a:latin typeface="Times New Roman" panose="02020603050405020304" pitchFamily="18" charset="0"/>
                        </a:rPr>
                        <a:t>%26/24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1580651"/>
                  </a:ext>
                </a:extLst>
              </a:tr>
              <a:tr h="209550">
                <a:tc>
                  <a:txBody>
                    <a:bodyPr/>
                    <a:lstStyle/>
                    <a:p>
                      <a:pPr algn="ctr" fontAlgn="t">
                        <a:buNone/>
                      </a:pPr>
                      <a:r>
                        <a:rPr lang="ru-RU" sz="1200" b="1" i="0" u="none" strike="noStrike">
                          <a:solidFill>
                            <a:srgbClr val="000000"/>
                          </a:solidFill>
                          <a:effectLst/>
                          <a:latin typeface="Times New Roman" panose="02020603050405020304" pitchFamily="18" charset="0"/>
                        </a:rPr>
                        <a:t>БА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0" i="0" u="none" strike="noStrike">
                          <a:solidFill>
                            <a:srgbClr val="000000"/>
                          </a:solidFill>
                          <a:effectLst/>
                          <a:latin typeface="Times New Roman" panose="02020603050405020304" pitchFamily="18" charset="0"/>
                        </a:rPr>
                        <a:t>104 220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0" i="0" u="none" strike="noStrike" dirty="0">
                          <a:solidFill>
                            <a:srgbClr val="000000"/>
                          </a:solidFill>
                          <a:effectLst/>
                          <a:latin typeface="Times New Roman" panose="02020603050405020304" pitchFamily="18" charset="0"/>
                        </a:rPr>
                        <a:t>130 089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0" i="0" u="none" strike="noStrike" dirty="0">
                          <a:solidFill>
                            <a:srgbClr val="000000"/>
                          </a:solidFill>
                          <a:effectLst/>
                          <a:latin typeface="Times New Roman" panose="02020603050405020304" pitchFamily="18" charset="0"/>
                        </a:rPr>
                        <a:t>88 715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0" i="0" u="none" strike="noStrike">
                          <a:solidFill>
                            <a:srgbClr val="000000"/>
                          </a:solidFill>
                          <a:effectLst/>
                          <a:latin typeface="Times New Roman" panose="02020603050405020304" pitchFamily="18" charset="0"/>
                        </a:rPr>
                        <a:t>63 932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ru-KZ" sz="1200" b="0" i="0" u="none" strike="noStrike">
                          <a:solidFill>
                            <a:srgbClr val="000000"/>
                          </a:solidFill>
                          <a:effectLst/>
                          <a:latin typeface="Times New Roman" panose="02020603050405020304" pitchFamily="18" charset="0"/>
                        </a:rPr>
                        <a:t>93 151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0" i="0" u="none" strike="noStrike">
                          <a:solidFill>
                            <a:srgbClr val="000000"/>
                          </a:solidFill>
                          <a:effectLst/>
                          <a:latin typeface="Times New Roman" panose="02020603050405020304" pitchFamily="18" charset="0"/>
                        </a:rPr>
                        <a:t>111 828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buNone/>
                      </a:pPr>
                      <a:r>
                        <a:rPr lang="ru-KZ" sz="1400" b="1" i="0" u="none" strike="noStrike" dirty="0">
                          <a:solidFill>
                            <a:srgbClr val="FF0000"/>
                          </a:solidFill>
                          <a:effectLst/>
                          <a:latin typeface="Times New Roman" panose="02020603050405020304" pitchFamily="18" charset="0"/>
                        </a:rPr>
                        <a:t>↑20,7%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45152838"/>
                  </a:ext>
                </a:extLst>
              </a:tr>
            </a:tbl>
          </a:graphicData>
        </a:graphic>
      </p:graphicFrame>
      <p:sp>
        <p:nvSpPr>
          <p:cNvPr id="8" name="TextBox 7">
            <a:extLst>
              <a:ext uri="{FF2B5EF4-FFF2-40B4-BE49-F238E27FC236}">
                <a16:creationId xmlns:a16="http://schemas.microsoft.com/office/drawing/2014/main" id="{104D7E83-683E-37F4-9B93-652CD8CFC016}"/>
              </a:ext>
            </a:extLst>
          </p:cNvPr>
          <p:cNvSpPr txBox="1"/>
          <p:nvPr/>
        </p:nvSpPr>
        <p:spPr>
          <a:xfrm>
            <a:off x="6147854" y="3685461"/>
            <a:ext cx="5706243" cy="5355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2024–2026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жылдар</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аралығындағы</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аурулар</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бөлінісіндегі</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талдау</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 ТМККК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шеңберінде</a:t>
            </a:r>
            <a:endPar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9" name="Rectangle: Rounded Corners 4">
            <a:extLst>
              <a:ext uri="{FF2B5EF4-FFF2-40B4-BE49-F238E27FC236}">
                <a16:creationId xmlns:a16="http://schemas.microsoft.com/office/drawing/2014/main" id="{5191107D-76C4-3724-1F51-792F11DBF645}"/>
              </a:ext>
            </a:extLst>
          </p:cNvPr>
          <p:cNvSpPr/>
          <p:nvPr/>
        </p:nvSpPr>
        <p:spPr>
          <a:xfrm>
            <a:off x="6652095" y="5706496"/>
            <a:ext cx="5253959" cy="688257"/>
          </a:xfrm>
          <a:prstGeom prst="roundRect">
            <a:avLst>
              <a:gd name="adj" fmla="val 106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ru-RU" sz="1200" b="1" dirty="0" err="1">
                <a:solidFill>
                  <a:srgbClr val="002060"/>
                </a:solidFill>
                <a:latin typeface="Times New Roman" panose="02020603050405020304" pitchFamily="18" charset="0"/>
                <a:cs typeface="Times New Roman" panose="02020603050405020304" pitchFamily="18" charset="0"/>
              </a:rPr>
              <a:t>Сонымен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қатар</a:t>
            </a:r>
            <a:r>
              <a:rPr lang="ru-RU" sz="1200" b="1" dirty="0">
                <a:solidFill>
                  <a:srgbClr val="002060"/>
                </a:solidFill>
                <a:latin typeface="Times New Roman" panose="02020603050405020304" pitchFamily="18" charset="0"/>
                <a:cs typeface="Times New Roman" panose="02020603050405020304" pitchFamily="18" charset="0"/>
              </a:rPr>
              <a:t>, 2026 </a:t>
            </a:r>
            <a:r>
              <a:rPr lang="ru-RU" sz="1200" b="1" dirty="0" err="1">
                <a:solidFill>
                  <a:srgbClr val="002060"/>
                </a:solidFill>
                <a:latin typeface="Times New Roman" panose="02020603050405020304" pitchFamily="18" charset="0"/>
                <a:cs typeface="Times New Roman" panose="02020603050405020304" pitchFamily="18" charset="0"/>
              </a:rPr>
              <a:t>жылға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болжамды</a:t>
            </a:r>
            <a:r>
              <a:rPr lang="ru-RU" sz="1200" b="1" dirty="0">
                <a:solidFill>
                  <a:srgbClr val="002060"/>
                </a:solidFill>
                <a:latin typeface="Times New Roman" panose="02020603050405020304" pitchFamily="18" charset="0"/>
                <a:cs typeface="Times New Roman" panose="02020603050405020304" pitchFamily="18" charset="0"/>
              </a:rPr>
              <a:t> сома 2024 </a:t>
            </a:r>
            <a:r>
              <a:rPr lang="ru-RU" sz="1200" b="1" dirty="0" err="1">
                <a:solidFill>
                  <a:srgbClr val="002060"/>
                </a:solidFill>
                <a:latin typeface="Times New Roman" panose="02020603050405020304" pitchFamily="18" charset="0"/>
                <a:cs typeface="Times New Roman" panose="02020603050405020304" pitchFamily="18" charset="0"/>
              </a:rPr>
              <a:t>жылмен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салыстырғанда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шамамен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a:solidFill>
                  <a:srgbClr val="FF0000"/>
                </a:solidFill>
                <a:latin typeface="Times New Roman" panose="02020603050405020304" pitchFamily="18" charset="0"/>
                <a:cs typeface="Times New Roman" panose="02020603050405020304" pitchFamily="18" charset="0"/>
              </a:rPr>
              <a:t>2 </a:t>
            </a:r>
            <a:r>
              <a:rPr lang="ru-RU" sz="1200" b="1" dirty="0" err="1">
                <a:solidFill>
                  <a:srgbClr val="FF0000"/>
                </a:solidFill>
                <a:latin typeface="Times New Roman" panose="02020603050405020304" pitchFamily="18" charset="0"/>
                <a:cs typeface="Times New Roman" panose="02020603050405020304" pitchFamily="18" charset="0"/>
              </a:rPr>
              <a:t>есе</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өсіп</a:t>
            </a:r>
            <a:r>
              <a:rPr lang="ru-RU" sz="1200" b="1" dirty="0">
                <a:solidFill>
                  <a:srgbClr val="FF0000"/>
                </a:solidFill>
                <a:latin typeface="Times New Roman" panose="02020603050405020304" pitchFamily="18" charset="0"/>
                <a:cs typeface="Times New Roman" panose="02020603050405020304" pitchFamily="18" charset="0"/>
              </a:rPr>
              <a:t>, 5,3 млрд </a:t>
            </a:r>
            <a:r>
              <a:rPr lang="ru-RU" sz="1200" b="1" dirty="0" err="1">
                <a:solidFill>
                  <a:srgbClr val="FF0000"/>
                </a:solidFill>
                <a:latin typeface="Times New Roman" panose="02020603050405020304" pitchFamily="18" charset="0"/>
                <a:cs typeface="Times New Roman" panose="02020603050405020304" pitchFamily="18" charset="0"/>
              </a:rPr>
              <a:t>теңгеден</a:t>
            </a:r>
            <a:r>
              <a:rPr lang="ru-RU" sz="1200" b="1" dirty="0">
                <a:solidFill>
                  <a:srgbClr val="FF0000"/>
                </a:solidFill>
                <a:latin typeface="Times New Roman" panose="02020603050405020304" pitchFamily="18" charset="0"/>
                <a:cs typeface="Times New Roman" panose="02020603050405020304" pitchFamily="18" charset="0"/>
              </a:rPr>
              <a:t> 10 млрд </a:t>
            </a:r>
            <a:r>
              <a:rPr lang="ru-RU" sz="1200" b="1" dirty="0" err="1">
                <a:solidFill>
                  <a:srgbClr val="002060"/>
                </a:solidFill>
                <a:latin typeface="Times New Roman" panose="02020603050405020304" pitchFamily="18" charset="0"/>
                <a:cs typeface="Times New Roman" panose="02020603050405020304" pitchFamily="18" charset="0"/>
              </a:rPr>
              <a:t>теңгеге</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дейін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артты</a:t>
            </a:r>
            <a:endParaRPr lang="ru-RU" sz="1200" b="1" dirty="0">
              <a:solidFill>
                <a:srgbClr val="FF0000"/>
              </a:solidFill>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BE16FE11-ED62-A44D-1857-CCB95F4DB7F3}"/>
              </a:ext>
            </a:extLst>
          </p:cNvPr>
          <p:cNvPicPr>
            <a:picLocks noChangeAspect="1"/>
          </p:cNvPicPr>
          <p:nvPr/>
        </p:nvPicPr>
        <p:blipFill>
          <a:blip r:embed="rId4"/>
          <a:stretch>
            <a:fillRect/>
          </a:stretch>
        </p:blipFill>
        <p:spPr>
          <a:xfrm>
            <a:off x="5968948" y="5706496"/>
            <a:ext cx="588340" cy="554575"/>
          </a:xfrm>
          <a:prstGeom prst="rect">
            <a:avLst/>
          </a:prstGeom>
        </p:spPr>
      </p:pic>
      <p:sp>
        <p:nvSpPr>
          <p:cNvPr id="7" name="object 5">
            <a:extLst>
              <a:ext uri="{FF2B5EF4-FFF2-40B4-BE49-F238E27FC236}">
                <a16:creationId xmlns:a16="http://schemas.microsoft.com/office/drawing/2014/main" id="{B581FDE2-2039-9618-801E-3C2876E1D2A9}"/>
              </a:ext>
            </a:extLst>
          </p:cNvPr>
          <p:cNvSpPr/>
          <p:nvPr/>
        </p:nvSpPr>
        <p:spPr>
          <a:xfrm>
            <a:off x="3897229" y="-11981"/>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ru-RU" b="1" dirty="0" err="1">
                <a:solidFill>
                  <a:schemeClr val="bg1"/>
                </a:solidFill>
                <a:latin typeface="Times New Roman" panose="02020603050405020304" pitchFamily="18" charset="0"/>
                <a:cs typeface="Times New Roman" panose="02020603050405020304" pitchFamily="18" charset="0"/>
              </a:rPr>
              <a:t>Дербестендірілген</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жоспарлау</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барысында</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туындайтын</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проблемалар</a:t>
            </a:r>
            <a:endParaRPr lang="ru-RU"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76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EA95-64E0-698E-EDDA-0FF2F34E0CE1}"/>
            </a:ext>
          </a:extLst>
        </p:cNvPr>
        <p:cNvGrpSpPr/>
        <p:nvPr/>
      </p:nvGrpSpPr>
      <p:grpSpPr>
        <a:xfrm>
          <a:off x="0" y="0"/>
          <a:ext cx="0" cy="0"/>
          <a:chOff x="0" y="0"/>
          <a:chExt cx="0" cy="0"/>
        </a:xfrm>
      </p:grpSpPr>
      <p:sp>
        <p:nvSpPr>
          <p:cNvPr id="14" name="Rectangle: Rounded Corners 4">
            <a:extLst>
              <a:ext uri="{FF2B5EF4-FFF2-40B4-BE49-F238E27FC236}">
                <a16:creationId xmlns:a16="http://schemas.microsoft.com/office/drawing/2014/main" id="{5EB999C2-C339-AC44-DDFE-65796D4DFB46}"/>
              </a:ext>
            </a:extLst>
          </p:cNvPr>
          <p:cNvSpPr/>
          <p:nvPr/>
        </p:nvSpPr>
        <p:spPr>
          <a:xfrm>
            <a:off x="41652" y="1220486"/>
            <a:ext cx="4412740" cy="498989"/>
          </a:xfrm>
          <a:prstGeom prst="roundRect">
            <a:avLst>
              <a:gd name="adj" fmla="val 106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200" b="1" dirty="0">
                <a:solidFill>
                  <a:srgbClr val="002060"/>
                </a:solidFill>
                <a:latin typeface="Times New Roman" panose="02020603050405020304" pitchFamily="18" charset="0"/>
                <a:cs typeface="Times New Roman" panose="02020603050405020304" pitchFamily="18" charset="0"/>
              </a:rPr>
              <a:t>8 ТЕРАПЕВТИКАЛЫҚ ТОП</a:t>
            </a:r>
          </a:p>
          <a:p>
            <a:pPr algn="ctr" eaLnBrk="1" fontAlgn="auto" hangingPunct="1">
              <a:spcBef>
                <a:spcPts val="0"/>
              </a:spcBef>
              <a:spcAft>
                <a:spcPts val="0"/>
              </a:spcAft>
              <a:defRPr/>
            </a:pPr>
            <a:r>
              <a:rPr lang="ru-RU" sz="1200" b="1" dirty="0">
                <a:solidFill>
                  <a:srgbClr val="002060"/>
                </a:solidFill>
                <a:latin typeface="Times New Roman" panose="02020603050405020304" pitchFamily="18" charset="0"/>
                <a:cs typeface="Times New Roman" panose="02020603050405020304" pitchFamily="18" charset="0"/>
              </a:rPr>
              <a:t>23 ДӘРІЛІК ЗАТ </a:t>
            </a:r>
          </a:p>
        </p:txBody>
      </p:sp>
      <p:pic>
        <p:nvPicPr>
          <p:cNvPr id="4" name="object 6">
            <a:extLst>
              <a:ext uri="{FF2B5EF4-FFF2-40B4-BE49-F238E27FC236}">
                <a16:creationId xmlns:a16="http://schemas.microsoft.com/office/drawing/2014/main" id="{4D9249A6-BBD3-CADC-2EFA-3336CC000FBB}"/>
              </a:ext>
            </a:extLst>
          </p:cNvPr>
          <p:cNvPicPr/>
          <p:nvPr/>
        </p:nvPicPr>
        <p:blipFill>
          <a:blip r:embed="rId3" cstate="print"/>
          <a:stretch>
            <a:fillRect/>
          </a:stretch>
        </p:blipFill>
        <p:spPr>
          <a:xfrm>
            <a:off x="68424" y="0"/>
            <a:ext cx="3916680" cy="843740"/>
          </a:xfrm>
          <a:prstGeom prst="rect">
            <a:avLst/>
          </a:prstGeom>
        </p:spPr>
      </p:pic>
      <p:sp>
        <p:nvSpPr>
          <p:cNvPr id="5" name="object 5">
            <a:extLst>
              <a:ext uri="{FF2B5EF4-FFF2-40B4-BE49-F238E27FC236}">
                <a16:creationId xmlns:a16="http://schemas.microsoft.com/office/drawing/2014/main" id="{9558A886-3392-CBD8-0649-A9E546442B0C}"/>
              </a:ext>
            </a:extLst>
          </p:cNvPr>
          <p:cNvSpPr/>
          <p:nvPr/>
        </p:nvSpPr>
        <p:spPr>
          <a:xfrm>
            <a:off x="3801979" y="0"/>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ru-RU" b="1" dirty="0">
                <a:solidFill>
                  <a:schemeClr val="bg1"/>
                </a:solidFill>
                <a:latin typeface="Times New Roman" panose="02020603050405020304" pitchFamily="18" charset="0"/>
                <a:cs typeface="Times New Roman" panose="02020603050405020304" pitchFamily="18" charset="0"/>
              </a:rPr>
              <a:t>ПРОБЛЕМЫ ПЕРСОНИФИЦИРОВАННОГО ПЛАНИРОВАНИЯ</a:t>
            </a:r>
          </a:p>
        </p:txBody>
      </p:sp>
      <p:sp>
        <p:nvSpPr>
          <p:cNvPr id="2" name="Google Shape;290;p4">
            <a:extLst>
              <a:ext uri="{FF2B5EF4-FFF2-40B4-BE49-F238E27FC236}">
                <a16:creationId xmlns:a16="http://schemas.microsoft.com/office/drawing/2014/main" id="{E5CA60CA-3D11-7DE7-8B08-D19BB309D961}"/>
              </a:ext>
            </a:extLst>
          </p:cNvPr>
          <p:cNvSpPr txBox="1"/>
          <p:nvPr/>
        </p:nvSpPr>
        <p:spPr>
          <a:xfrm>
            <a:off x="2969912" y="585004"/>
            <a:ext cx="5860459" cy="306994"/>
          </a:xfrm>
          <a:prstGeom prst="rect">
            <a:avLst/>
          </a:prstGeom>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124" tIns="30124" rIns="30124" bIns="30124">
            <a:spAutoFit/>
          </a:bodyPr>
          <a:lstStyle>
            <a:lvl1pPr>
              <a:lnSpc>
                <a:spcPct val="108333"/>
              </a:lnSpc>
              <a:defRPr sz="2000" b="1">
                <a:solidFill>
                  <a:srgbClr val="305A98"/>
                </a:solidFill>
                <a:latin typeface="Tahoma"/>
                <a:ea typeface="Tahoma"/>
                <a:cs typeface="Tahoma"/>
                <a:sym typeface="Tahoma"/>
              </a:defRPr>
            </a:lvl1pPr>
          </a:lstStyle>
          <a:p>
            <a:pPr algn="ctr"/>
            <a:r>
              <a:rPr lang="ru-RU" sz="1600" dirty="0">
                <a:solidFill>
                  <a:srgbClr val="FF0000"/>
                </a:solidFill>
                <a:latin typeface="Arial" panose="020B0604020202020204" pitchFamily="34" charset="0"/>
                <a:cs typeface="Arial" panose="020B0604020202020204" pitchFamily="34" charset="0"/>
              </a:rPr>
              <a:t>      ҚАНТТЫ ДИАБЕТ (</a:t>
            </a:r>
            <a:r>
              <a:rPr lang="pl-PL" sz="1600" dirty="0">
                <a:solidFill>
                  <a:srgbClr val="FF0000"/>
                </a:solidFill>
                <a:latin typeface="Arial" panose="020B0604020202020204" pitchFamily="34" charset="0"/>
                <a:cs typeface="Arial" panose="020B0604020202020204" pitchFamily="34" charset="0"/>
              </a:rPr>
              <a:t>E10-</a:t>
            </a:r>
            <a:r>
              <a:rPr lang="ru-RU" sz="1600" dirty="0">
                <a:solidFill>
                  <a:srgbClr val="FF0000"/>
                </a:solidFill>
                <a:latin typeface="Arial" panose="020B0604020202020204" pitchFamily="34" charset="0"/>
                <a:cs typeface="Arial" panose="020B0604020202020204" pitchFamily="34" charset="0"/>
              </a:rPr>
              <a:t>Е11)</a:t>
            </a:r>
          </a:p>
        </p:txBody>
      </p:sp>
      <p:sp>
        <p:nvSpPr>
          <p:cNvPr id="3" name="Google Shape;292;p4">
            <a:extLst>
              <a:ext uri="{FF2B5EF4-FFF2-40B4-BE49-F238E27FC236}">
                <a16:creationId xmlns:a16="http://schemas.microsoft.com/office/drawing/2014/main" id="{FB1689A5-609C-07AC-F4FE-3E22ADCC5135}"/>
              </a:ext>
            </a:extLst>
          </p:cNvPr>
          <p:cNvSpPr/>
          <p:nvPr/>
        </p:nvSpPr>
        <p:spPr>
          <a:xfrm>
            <a:off x="83846" y="880160"/>
            <a:ext cx="5799740" cy="362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88" y="0"/>
                </a:lnTo>
                <a:lnTo>
                  <a:pt x="21600" y="10800"/>
                </a:lnTo>
                <a:lnTo>
                  <a:pt x="20488" y="21600"/>
                </a:lnTo>
                <a:lnTo>
                  <a:pt x="0" y="21600"/>
                </a:lnTo>
                <a:close/>
              </a:path>
            </a:pathLst>
          </a:custGeom>
          <a:solidFill>
            <a:schemeClr val="accent1">
              <a:lumMod val="20000"/>
              <a:lumOff val="80000"/>
            </a:schemeClr>
          </a:solidFill>
          <a:ln w="12700">
            <a:miter lim="400000"/>
          </a:ln>
          <a:effectLst>
            <a:outerShdw blurRad="50800" dist="38100" dir="2700000" algn="tl" rotWithShape="0">
              <a:prstClr val="black">
                <a:alpha val="40000"/>
              </a:prstClr>
            </a:outerShdw>
          </a:effectLst>
        </p:spPr>
        <p:txBody>
          <a:bodyPr lIns="45719" rIns="45719" anchor="ctr"/>
          <a:lstStyle/>
          <a:p>
            <a:pPr algn="ctr">
              <a:defRPr>
                <a:solidFill>
                  <a:srgbClr val="FFFFFF"/>
                </a:solidFill>
                <a:latin typeface="Calibri"/>
                <a:ea typeface="Calibri"/>
                <a:cs typeface="Calibri"/>
                <a:sym typeface="Calibri"/>
              </a:defRPr>
            </a:pPr>
            <a:endParaRPr>
              <a:solidFill>
                <a:srgbClr val="FFFFFF"/>
              </a:solidFill>
              <a:latin typeface="Arial" panose="020B0604020202020204" pitchFamily="34" charset="0"/>
              <a:ea typeface="Calibri"/>
              <a:cs typeface="Arial" panose="020B0604020202020204" pitchFamily="34" charset="0"/>
              <a:sym typeface="Calibri"/>
            </a:endParaRPr>
          </a:p>
        </p:txBody>
      </p:sp>
      <p:sp>
        <p:nvSpPr>
          <p:cNvPr id="12" name="Google Shape;293;p4">
            <a:extLst>
              <a:ext uri="{FF2B5EF4-FFF2-40B4-BE49-F238E27FC236}">
                <a16:creationId xmlns:a16="http://schemas.microsoft.com/office/drawing/2014/main" id="{9B00E324-9B5A-342D-2062-2597221EE33F}"/>
              </a:ext>
            </a:extLst>
          </p:cNvPr>
          <p:cNvSpPr txBox="1"/>
          <p:nvPr/>
        </p:nvSpPr>
        <p:spPr>
          <a:xfrm>
            <a:off x="349270" y="904610"/>
            <a:ext cx="5226698" cy="291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7624" tIns="37624" rIns="37624" bIns="37624">
            <a:spAutoFit/>
          </a:bodyPr>
          <a:lstStyle/>
          <a:p>
            <a:pPr algn="ctr">
              <a:defRPr sz="1600" b="1">
                <a:solidFill>
                  <a:srgbClr val="FFFFFF"/>
                </a:solidFill>
                <a:latin typeface="Tahoma"/>
                <a:ea typeface="Tahoma"/>
                <a:cs typeface="Tahoma"/>
                <a:sym typeface="Tahoma"/>
              </a:defRPr>
            </a:pPr>
            <a:r>
              <a:rPr lang="ru-RU" sz="1400" b="1" dirty="0">
                <a:solidFill>
                  <a:schemeClr val="tx1">
                    <a:lumMod val="95000"/>
                    <a:lumOff val="5000"/>
                  </a:schemeClr>
                </a:solidFill>
                <a:latin typeface="Times New Roman" panose="02020603050405020304" pitchFamily="18" charset="0"/>
                <a:ea typeface="Tahoma"/>
                <a:cs typeface="Times New Roman" panose="02020603050405020304" pitchFamily="18" charset="0"/>
                <a:sym typeface="Tahoma"/>
              </a:rPr>
              <a:t>ҚОЛДАНЫСТАҒЫ МОДЕЛЬ</a:t>
            </a:r>
          </a:p>
        </p:txBody>
      </p:sp>
      <p:sp>
        <p:nvSpPr>
          <p:cNvPr id="15" name="Нашивка 80">
            <a:extLst>
              <a:ext uri="{FF2B5EF4-FFF2-40B4-BE49-F238E27FC236}">
                <a16:creationId xmlns:a16="http://schemas.microsoft.com/office/drawing/2014/main" id="{2E922E54-0869-C2E8-BAE0-90851BDDDCAB}"/>
              </a:ext>
            </a:extLst>
          </p:cNvPr>
          <p:cNvSpPr/>
          <p:nvPr/>
        </p:nvSpPr>
        <p:spPr>
          <a:xfrm>
            <a:off x="5661851" y="1273738"/>
            <a:ext cx="349758" cy="568148"/>
          </a:xfrm>
          <a:prstGeom prst="chevro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solidFill>
                <a:prstClr val="black"/>
              </a:solidFill>
              <a:latin typeface="Arial Narrow" panose="020B0606020202030204" pitchFamily="34" charset="0"/>
            </a:endParaRPr>
          </a:p>
        </p:txBody>
      </p:sp>
      <p:graphicFrame>
        <p:nvGraphicFramePr>
          <p:cNvPr id="6" name="Таблица 5">
            <a:extLst>
              <a:ext uri="{FF2B5EF4-FFF2-40B4-BE49-F238E27FC236}">
                <a16:creationId xmlns:a16="http://schemas.microsoft.com/office/drawing/2014/main" id="{F6B98AA3-C08D-60E0-7FAE-37A07211A822}"/>
              </a:ext>
            </a:extLst>
          </p:cNvPr>
          <p:cNvGraphicFramePr>
            <a:graphicFrameLocks noGrp="1"/>
          </p:cNvGraphicFramePr>
          <p:nvPr>
            <p:extLst>
              <p:ext uri="{D42A27DB-BD31-4B8C-83A1-F6EECF244321}">
                <p14:modId xmlns:p14="http://schemas.microsoft.com/office/powerpoint/2010/main" val="218043165"/>
              </p:ext>
            </p:extLst>
          </p:nvPr>
        </p:nvGraphicFramePr>
        <p:xfrm>
          <a:off x="6409897" y="4417488"/>
          <a:ext cx="5670096" cy="1156335"/>
        </p:xfrm>
        <a:graphic>
          <a:graphicData uri="http://schemas.openxmlformats.org/drawingml/2006/table">
            <a:tbl>
              <a:tblPr/>
              <a:tblGrid>
                <a:gridCol w="604681">
                  <a:extLst>
                    <a:ext uri="{9D8B030D-6E8A-4147-A177-3AD203B41FA5}">
                      <a16:colId xmlns:a16="http://schemas.microsoft.com/office/drawing/2014/main" val="2176266962"/>
                    </a:ext>
                  </a:extLst>
                </a:gridCol>
                <a:gridCol w="604681">
                  <a:extLst>
                    <a:ext uri="{9D8B030D-6E8A-4147-A177-3AD203B41FA5}">
                      <a16:colId xmlns:a16="http://schemas.microsoft.com/office/drawing/2014/main" val="1713775834"/>
                    </a:ext>
                  </a:extLst>
                </a:gridCol>
                <a:gridCol w="604681">
                  <a:extLst>
                    <a:ext uri="{9D8B030D-6E8A-4147-A177-3AD203B41FA5}">
                      <a16:colId xmlns:a16="http://schemas.microsoft.com/office/drawing/2014/main" val="2917957854"/>
                    </a:ext>
                  </a:extLst>
                </a:gridCol>
                <a:gridCol w="746404">
                  <a:extLst>
                    <a:ext uri="{9D8B030D-6E8A-4147-A177-3AD203B41FA5}">
                      <a16:colId xmlns:a16="http://schemas.microsoft.com/office/drawing/2014/main" val="1718171241"/>
                    </a:ext>
                  </a:extLst>
                </a:gridCol>
                <a:gridCol w="746404">
                  <a:extLst>
                    <a:ext uri="{9D8B030D-6E8A-4147-A177-3AD203B41FA5}">
                      <a16:colId xmlns:a16="http://schemas.microsoft.com/office/drawing/2014/main" val="2716905515"/>
                    </a:ext>
                  </a:extLst>
                </a:gridCol>
                <a:gridCol w="746404">
                  <a:extLst>
                    <a:ext uri="{9D8B030D-6E8A-4147-A177-3AD203B41FA5}">
                      <a16:colId xmlns:a16="http://schemas.microsoft.com/office/drawing/2014/main" val="3670784721"/>
                    </a:ext>
                  </a:extLst>
                </a:gridCol>
                <a:gridCol w="755852">
                  <a:extLst>
                    <a:ext uri="{9D8B030D-6E8A-4147-A177-3AD203B41FA5}">
                      <a16:colId xmlns:a16="http://schemas.microsoft.com/office/drawing/2014/main" val="118000187"/>
                    </a:ext>
                  </a:extLst>
                </a:gridCol>
                <a:gridCol w="860989">
                  <a:extLst>
                    <a:ext uri="{9D8B030D-6E8A-4147-A177-3AD203B41FA5}">
                      <a16:colId xmlns:a16="http://schemas.microsoft.com/office/drawing/2014/main" val="1074561300"/>
                    </a:ext>
                  </a:extLst>
                </a:gridCol>
              </a:tblGrid>
              <a:tr h="277692">
                <a:tc>
                  <a:txBody>
                    <a:bodyPr/>
                    <a:lstStyle/>
                    <a:p>
                      <a:pPr algn="ctr" fontAlgn="t">
                        <a:buNone/>
                      </a:pPr>
                      <a:r>
                        <a:rPr lang="ru-RU" sz="1200" b="1" i="0" u="none" strike="noStrike" dirty="0" err="1">
                          <a:solidFill>
                            <a:srgbClr val="000000"/>
                          </a:solidFill>
                          <a:effectLst/>
                          <a:latin typeface="Times New Roman" panose="02020603050405020304" pitchFamily="18" charset="0"/>
                        </a:rPr>
                        <a:t>Аурудың</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атауы</a:t>
                      </a:r>
                      <a:endParaRPr lang="ru-RU" sz="1200" b="1"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t">
                        <a:buNone/>
                      </a:pPr>
                      <a:r>
                        <a:rPr lang="ru-RU" sz="1200" b="1" i="0" u="none" strike="noStrike" dirty="0" err="1">
                          <a:solidFill>
                            <a:srgbClr val="000000"/>
                          </a:solidFill>
                          <a:effectLst/>
                          <a:latin typeface="Times New Roman" panose="02020603050405020304" pitchFamily="18" charset="0"/>
                        </a:rPr>
                        <a:t>Пациенттер</a:t>
                      </a:r>
                      <a:r>
                        <a:rPr lang="ru-RU" sz="1200" b="1" i="0" u="none" strike="noStrike" dirty="0">
                          <a:solidFill>
                            <a:srgbClr val="000000"/>
                          </a:solidFill>
                          <a:effectLst/>
                          <a:latin typeface="Times New Roman" panose="02020603050405020304" pitchFamily="18" charset="0"/>
                        </a:rPr>
                        <a:t> саны  Д </a:t>
                      </a:r>
                      <a:r>
                        <a:rPr lang="ru-RU" sz="1200" b="1" i="0" u="none" strike="noStrike" dirty="0" err="1">
                          <a:solidFill>
                            <a:srgbClr val="000000"/>
                          </a:solidFill>
                          <a:effectLst/>
                          <a:latin typeface="Times New Roman" panose="02020603050405020304" pitchFamily="18" charset="0"/>
                        </a:rPr>
                        <a:t>учеттағы</a:t>
                      </a:r>
                      <a:r>
                        <a:rPr lang="ru-RU" sz="1200" b="1" i="0" u="none" strike="noStrike" dirty="0">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ru-KZ"/>
                    </a:p>
                  </a:txBody>
                  <a:tcPr/>
                </a:tc>
                <a:tc gridSpan="3">
                  <a:txBody>
                    <a:bodyPr/>
                    <a:lstStyle/>
                    <a:p>
                      <a:pPr algn="ctr" fontAlgn="t">
                        <a:buNone/>
                      </a:pPr>
                      <a:r>
                        <a:rPr lang="ru-RU" sz="1200" b="1" i="0" u="none" strike="noStrike" dirty="0" err="1">
                          <a:solidFill>
                            <a:srgbClr val="000000"/>
                          </a:solidFill>
                          <a:effectLst/>
                          <a:latin typeface="Times New Roman" panose="02020603050405020304" pitchFamily="18" charset="0"/>
                        </a:rPr>
                        <a:t>Коморбидтілікті</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ескере</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отырып</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қамтамасыз</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етілген</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бірегей</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пациенттер</a:t>
                      </a:r>
                      <a:r>
                        <a:rPr lang="ru-RU" sz="1200" b="1" i="0" u="none" strike="noStrike" dirty="0">
                          <a:solidFill>
                            <a:srgbClr val="000000"/>
                          </a:solidFill>
                          <a:effectLst/>
                          <a:latin typeface="Times New Roman" panose="02020603050405020304" pitchFamily="18" charset="0"/>
                        </a:rPr>
                        <a:t> саны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ru-KZ"/>
                    </a:p>
                  </a:txBody>
                  <a:tcPr/>
                </a:tc>
                <a:tc hMerge="1">
                  <a:txBody>
                    <a:bodyPr/>
                    <a:lstStyle/>
                    <a:p>
                      <a:endParaRPr lang="ru-KZ"/>
                    </a:p>
                  </a:txBody>
                  <a:tcPr/>
                </a:tc>
                <a:tc>
                  <a:txBody>
                    <a:bodyPr/>
                    <a:lstStyle/>
                    <a:p>
                      <a:pPr algn="ctr" fontAlgn="t">
                        <a:buNone/>
                      </a:pPr>
                      <a:r>
                        <a:rPr lang="ru-RU" sz="1200" b="1" i="0" u="none" strike="noStrike" dirty="0" err="1">
                          <a:solidFill>
                            <a:srgbClr val="000000"/>
                          </a:solidFill>
                          <a:effectLst/>
                          <a:latin typeface="Times New Roman" panose="02020603050405020304" pitchFamily="18" charset="0"/>
                        </a:rPr>
                        <a:t>Пациенттер</a:t>
                      </a:r>
                      <a:r>
                        <a:rPr lang="ru-RU" sz="1200" b="1" i="0" u="none" strike="noStrike" dirty="0">
                          <a:solidFill>
                            <a:srgbClr val="000000"/>
                          </a:solidFill>
                          <a:effectLst/>
                          <a:latin typeface="Times New Roman" panose="02020603050405020304" pitchFamily="18" charset="0"/>
                        </a:rPr>
                        <a:t> саны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buNone/>
                      </a:pPr>
                      <a:r>
                        <a:rPr lang="ru-KZ" sz="1200" b="1" i="0" u="none" strike="noStrike" dirty="0">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00245494"/>
                  </a:ext>
                </a:extLst>
              </a:tr>
              <a:tr h="243091">
                <a:tc>
                  <a:txBody>
                    <a:bodyPr/>
                    <a:lstStyle/>
                    <a:p>
                      <a:pPr algn="ctr" fontAlgn="t">
                        <a:buNone/>
                      </a:pPr>
                      <a:r>
                        <a:rPr lang="ru-KZ" sz="1200" b="0" i="0" u="none" strike="noStrike" dirty="0">
                          <a:solidFill>
                            <a:srgbClr val="000000"/>
                          </a:solidFill>
                          <a:effectLst/>
                          <a:latin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1" i="0" u="none" strike="noStrike" dirty="0">
                          <a:solidFill>
                            <a:srgbClr val="000000"/>
                          </a:solidFill>
                          <a:effectLst/>
                          <a:latin typeface="Times New Roman" panose="02020603050405020304" pitchFamily="18" charset="0"/>
                        </a:rPr>
                        <a:t>2024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1" i="0" u="none" strike="noStrike" dirty="0">
                          <a:solidFill>
                            <a:srgbClr val="000000"/>
                          </a:solidFill>
                          <a:effectLst/>
                          <a:latin typeface="Times New Roman" panose="02020603050405020304" pitchFamily="18" charset="0"/>
                        </a:rPr>
                        <a:t>2025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1" i="0" u="none" strike="noStrike">
                          <a:solidFill>
                            <a:srgbClr val="000000"/>
                          </a:solidFill>
                          <a:effectLst/>
                          <a:latin typeface="Times New Roman" panose="02020603050405020304" pitchFamily="18" charset="0"/>
                        </a:rPr>
                        <a:t>2024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KZ" sz="1200" b="1" i="0" u="none" strike="noStrike">
                          <a:solidFill>
                            <a:srgbClr val="000000"/>
                          </a:solidFill>
                          <a:effectLst/>
                          <a:latin typeface="Times New Roman" panose="02020603050405020304" pitchFamily="18" charset="0"/>
                        </a:rPr>
                        <a:t>2025 </a:t>
                      </a:r>
                      <a:br>
                        <a:rPr lang="ru-KZ" sz="1200" b="1" i="0" u="none" strike="noStrike">
                          <a:solidFill>
                            <a:srgbClr val="000000"/>
                          </a:solidFill>
                          <a:effectLst/>
                          <a:latin typeface="Times New Roman" panose="02020603050405020304" pitchFamily="18" charset="0"/>
                        </a:rPr>
                      </a:br>
                      <a:r>
                        <a:rPr lang="ru-KZ" sz="1200" b="1" i="0" u="none" strike="noStrike">
                          <a:solidFill>
                            <a:srgbClr val="000000"/>
                          </a:solidFill>
                          <a:effectLst/>
                          <a:latin typeface="Times New Roman" panose="02020603050405020304" pitchFamily="18" charset="0"/>
                        </a:rPr>
                        <a:t>16.06.25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ru-RU" sz="1200" b="1" i="0" u="none" strike="noStrike" dirty="0">
                          <a:solidFill>
                            <a:srgbClr val="000000"/>
                          </a:solidFill>
                          <a:effectLst/>
                          <a:latin typeface="Times New Roman" panose="02020603050405020304" pitchFamily="18" charset="0"/>
                        </a:rPr>
                        <a:t>2025 </a:t>
                      </a:r>
                      <a:br>
                        <a:rPr lang="ru-RU" sz="1200" b="1" i="0" u="none" strike="noStrike" dirty="0">
                          <a:solidFill>
                            <a:srgbClr val="000000"/>
                          </a:solidFill>
                          <a:effectLst/>
                          <a:latin typeface="Times New Roman" panose="02020603050405020304" pitchFamily="18" charset="0"/>
                        </a:rPr>
                      </a:br>
                      <a:r>
                        <a:rPr lang="ru-RU" sz="1200" b="1" i="0" u="none" strike="noStrike" dirty="0" err="1">
                          <a:solidFill>
                            <a:srgbClr val="000000"/>
                          </a:solidFill>
                          <a:effectLst/>
                          <a:latin typeface="Times New Roman" panose="02020603050405020304" pitchFamily="18" charset="0"/>
                        </a:rPr>
                        <a:t>болжам</a:t>
                      </a:r>
                      <a:endParaRPr lang="ru-RU" sz="1200" b="1" i="0" u="none" strike="noStrike" dirty="0">
                        <a:solidFill>
                          <a:srgbClr val="000000"/>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200" b="1" i="0" u="none" strike="noStrike" dirty="0">
                          <a:solidFill>
                            <a:srgbClr val="000000"/>
                          </a:solidFill>
                          <a:effectLst/>
                          <a:latin typeface="Times New Roman" panose="02020603050405020304" pitchFamily="18" charset="0"/>
                        </a:rPr>
                        <a:t>2026 </a:t>
                      </a:r>
                      <a:br>
                        <a:rPr lang="ru-RU" sz="1200" b="1" i="0" u="none" strike="noStrike" dirty="0">
                          <a:solidFill>
                            <a:srgbClr val="000000"/>
                          </a:solidFill>
                          <a:effectLst/>
                          <a:latin typeface="Times New Roman" panose="02020603050405020304" pitchFamily="18" charset="0"/>
                        </a:rPr>
                      </a:br>
                      <a:r>
                        <a:rPr lang="ru-RU" sz="1200" b="1" i="0" u="none" strike="noStrike" dirty="0">
                          <a:solidFill>
                            <a:srgbClr val="000000"/>
                          </a:solidFill>
                          <a:effectLst/>
                          <a:latin typeface="Times New Roman" panose="02020603050405020304" pitchFamily="18" charset="0"/>
                        </a:rPr>
                        <a:t>(</a:t>
                      </a:r>
                      <a:r>
                        <a:rPr lang="ru-RU" sz="1200" b="1" i="0" u="none" strike="noStrike" dirty="0" err="1">
                          <a:solidFill>
                            <a:srgbClr val="000000"/>
                          </a:solidFill>
                          <a:effectLst/>
                          <a:latin typeface="Times New Roman" panose="02020603050405020304" pitchFamily="18" charset="0"/>
                        </a:rPr>
                        <a:t>болжам</a:t>
                      </a:r>
                      <a:r>
                        <a:rPr lang="ru-RU" sz="1200" b="1" i="0" u="none" strike="noStrike" dirty="0">
                          <a:solidFill>
                            <a:srgbClr val="000000"/>
                          </a:solidFill>
                          <a:effectLst/>
                          <a:latin typeface="Times New Roman" panose="02020603050405020304" pitchFamily="18"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buNone/>
                      </a:pPr>
                      <a:r>
                        <a:rPr lang="ru-KZ" sz="1200" b="1" i="0" u="none" strike="noStrike" dirty="0">
                          <a:solidFill>
                            <a:srgbClr val="000000"/>
                          </a:solidFill>
                          <a:effectLst/>
                          <a:latin typeface="Times New Roman" panose="02020603050405020304" pitchFamily="18" charset="0"/>
                        </a:rPr>
                        <a:t>%26/24</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гг</a:t>
                      </a:r>
                      <a:endParaRPr lang="ru-KZ" sz="1200" b="1"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1580651"/>
                  </a:ext>
                </a:extLst>
              </a:tr>
              <a:tr h="180879">
                <a:tc>
                  <a:txBody>
                    <a:bodyPr/>
                    <a:lstStyle/>
                    <a:p>
                      <a:pPr algn="ctr" fontAlgn="t">
                        <a:buNone/>
                      </a:pPr>
                      <a:endParaRPr lang="ru-RU" sz="1200" b="1"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200" b="0" i="0" u="none" strike="noStrike" dirty="0">
                          <a:solidFill>
                            <a:srgbClr val="000000"/>
                          </a:solidFill>
                          <a:effectLst/>
                          <a:latin typeface="Times New Roman" panose="02020603050405020304" pitchFamily="18" charset="0"/>
                        </a:rPr>
                        <a:t>435 125</a:t>
                      </a:r>
                      <a:endParaRPr lang="ru-KZ" sz="1200" b="0"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200" b="0" i="0" u="none" strike="noStrike" dirty="0">
                          <a:solidFill>
                            <a:srgbClr val="000000"/>
                          </a:solidFill>
                          <a:effectLst/>
                          <a:latin typeface="Times New Roman" panose="02020603050405020304" pitchFamily="18" charset="0"/>
                        </a:rPr>
                        <a:t>545 457</a:t>
                      </a:r>
                      <a:endParaRPr lang="ru-KZ" sz="1200" b="0"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200" b="0" i="0" u="none" strike="noStrike" dirty="0">
                          <a:solidFill>
                            <a:srgbClr val="000000"/>
                          </a:solidFill>
                          <a:effectLst/>
                          <a:latin typeface="Times New Roman" panose="02020603050405020304" pitchFamily="18" charset="0"/>
                        </a:rPr>
                        <a:t>440 867</a:t>
                      </a:r>
                      <a:endParaRPr lang="ru-KZ" sz="1200" b="0"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200" b="0" i="0" u="none" strike="noStrike" dirty="0">
                          <a:solidFill>
                            <a:srgbClr val="000000"/>
                          </a:solidFill>
                          <a:effectLst/>
                          <a:latin typeface="Times New Roman" panose="02020603050405020304" pitchFamily="18" charset="0"/>
                        </a:rPr>
                        <a:t>388 048</a:t>
                      </a:r>
                      <a:endParaRPr lang="ru-KZ" sz="1200" b="0"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ru-KZ" sz="1200" b="0" i="0" u="none" strike="noStrike" dirty="0">
                          <a:solidFill>
                            <a:srgbClr val="000000"/>
                          </a:solidFill>
                          <a:effectLst/>
                          <a:latin typeface="Times New Roman" panose="02020603050405020304" pitchFamily="18" charset="0"/>
                        </a:rPr>
                        <a:t>462 920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ru-RU" sz="1200" b="0" i="0" u="none" strike="noStrike" dirty="0">
                          <a:solidFill>
                            <a:srgbClr val="000000"/>
                          </a:solidFill>
                          <a:effectLst/>
                          <a:latin typeface="Times New Roman" panose="02020603050405020304" pitchFamily="18" charset="0"/>
                        </a:rPr>
                        <a:t>484 116</a:t>
                      </a:r>
                      <a:endParaRPr lang="ru-KZ" sz="1200" b="0" i="0" u="none" strike="noStrike" dirty="0">
                        <a:solidFill>
                          <a:srgbClr val="000000"/>
                        </a:solidFill>
                        <a:effectLst/>
                        <a:latin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buNone/>
                      </a:pPr>
                      <a:r>
                        <a:rPr lang="ru-KZ" sz="1400" b="1" i="0" u="none" strike="noStrike" dirty="0">
                          <a:solidFill>
                            <a:srgbClr val="FF0000"/>
                          </a:solidFill>
                          <a:effectLst/>
                          <a:latin typeface="Times New Roman" panose="02020603050405020304" pitchFamily="18" charset="0"/>
                        </a:rPr>
                        <a:t>↑</a:t>
                      </a:r>
                      <a:r>
                        <a:rPr lang="ru-RU" sz="1400" b="1" i="0" u="none" strike="noStrike" dirty="0">
                          <a:solidFill>
                            <a:srgbClr val="FF0000"/>
                          </a:solidFill>
                          <a:effectLst/>
                          <a:latin typeface="Times New Roman" panose="02020603050405020304" pitchFamily="18" charset="0"/>
                        </a:rPr>
                        <a:t>10</a:t>
                      </a:r>
                      <a:r>
                        <a:rPr lang="ru-KZ" sz="1400" b="1" i="0" u="none" strike="noStrike" dirty="0">
                          <a:solidFill>
                            <a:srgbClr val="FF0000"/>
                          </a:solidFill>
                          <a:effectLst/>
                          <a:latin typeface="Times New Roman" panose="02020603050405020304" pitchFamily="18"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45152838"/>
                  </a:ext>
                </a:extLst>
              </a:tr>
            </a:tbl>
          </a:graphicData>
        </a:graphic>
      </p:graphicFrame>
      <p:sp>
        <p:nvSpPr>
          <p:cNvPr id="8" name="TextBox 7">
            <a:extLst>
              <a:ext uri="{FF2B5EF4-FFF2-40B4-BE49-F238E27FC236}">
                <a16:creationId xmlns:a16="http://schemas.microsoft.com/office/drawing/2014/main" id="{D79AF869-8136-8A16-CE17-C5B266A477B7}"/>
              </a:ext>
            </a:extLst>
          </p:cNvPr>
          <p:cNvSpPr txBox="1"/>
          <p:nvPr/>
        </p:nvSpPr>
        <p:spPr>
          <a:xfrm>
            <a:off x="6408815" y="3809204"/>
            <a:ext cx="5684529" cy="5355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2024–2026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жылдар</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аралығындағы</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аурулар</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бөлінісіндегі</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талдау</a:t>
            </a:r>
            <a:r>
              <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 ТМККК </a:t>
            </a:r>
            <a:r>
              <a:rPr kumimoji="0" lang="ru-RU" sz="16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шеңберінде</a:t>
            </a:r>
            <a:endParaRPr kumimoji="0" lang="ru-RU" sz="1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CA90D081-ECD3-92F8-F301-24154A667ACC}"/>
              </a:ext>
            </a:extLst>
          </p:cNvPr>
          <p:cNvPicPr>
            <a:picLocks noChangeAspect="1"/>
          </p:cNvPicPr>
          <p:nvPr/>
        </p:nvPicPr>
        <p:blipFill>
          <a:blip r:embed="rId4"/>
          <a:stretch>
            <a:fillRect/>
          </a:stretch>
        </p:blipFill>
        <p:spPr>
          <a:xfrm>
            <a:off x="6444599" y="5780258"/>
            <a:ext cx="588340" cy="554575"/>
          </a:xfrm>
          <a:prstGeom prst="rect">
            <a:avLst/>
          </a:prstGeom>
        </p:spPr>
      </p:pic>
      <p:graphicFrame>
        <p:nvGraphicFramePr>
          <p:cNvPr id="7" name="Таблица 6">
            <a:extLst>
              <a:ext uri="{FF2B5EF4-FFF2-40B4-BE49-F238E27FC236}">
                <a16:creationId xmlns:a16="http://schemas.microsoft.com/office/drawing/2014/main" id="{2E230A0A-6D72-BF9C-9CAF-7DF94394C9D2}"/>
              </a:ext>
            </a:extLst>
          </p:cNvPr>
          <p:cNvGraphicFramePr>
            <a:graphicFrameLocks noGrp="1"/>
          </p:cNvGraphicFramePr>
          <p:nvPr>
            <p:extLst>
              <p:ext uri="{D42A27DB-BD31-4B8C-83A1-F6EECF244321}">
                <p14:modId xmlns:p14="http://schemas.microsoft.com/office/powerpoint/2010/main" val="961996178"/>
              </p:ext>
            </p:extLst>
          </p:nvPr>
        </p:nvGraphicFramePr>
        <p:xfrm>
          <a:off x="155464" y="1610412"/>
          <a:ext cx="4930241" cy="5274743"/>
        </p:xfrm>
        <a:graphic>
          <a:graphicData uri="http://schemas.openxmlformats.org/drawingml/2006/table">
            <a:tbl>
              <a:tblPr firstRow="1"/>
              <a:tblGrid>
                <a:gridCol w="211112">
                  <a:extLst>
                    <a:ext uri="{9D8B030D-6E8A-4147-A177-3AD203B41FA5}">
                      <a16:colId xmlns:a16="http://schemas.microsoft.com/office/drawing/2014/main" val="2045141500"/>
                    </a:ext>
                  </a:extLst>
                </a:gridCol>
                <a:gridCol w="918752">
                  <a:extLst>
                    <a:ext uri="{9D8B030D-6E8A-4147-A177-3AD203B41FA5}">
                      <a16:colId xmlns:a16="http://schemas.microsoft.com/office/drawing/2014/main" val="643414667"/>
                    </a:ext>
                  </a:extLst>
                </a:gridCol>
                <a:gridCol w="2802103">
                  <a:extLst>
                    <a:ext uri="{9D8B030D-6E8A-4147-A177-3AD203B41FA5}">
                      <a16:colId xmlns:a16="http://schemas.microsoft.com/office/drawing/2014/main" val="4285860344"/>
                    </a:ext>
                  </a:extLst>
                </a:gridCol>
                <a:gridCol w="433633">
                  <a:extLst>
                    <a:ext uri="{9D8B030D-6E8A-4147-A177-3AD203B41FA5}">
                      <a16:colId xmlns:a16="http://schemas.microsoft.com/office/drawing/2014/main" val="4209794731"/>
                    </a:ext>
                  </a:extLst>
                </a:gridCol>
                <a:gridCol w="564641">
                  <a:extLst>
                    <a:ext uri="{9D8B030D-6E8A-4147-A177-3AD203B41FA5}">
                      <a16:colId xmlns:a16="http://schemas.microsoft.com/office/drawing/2014/main" val="4081759792"/>
                    </a:ext>
                  </a:extLst>
                </a:gridCol>
              </a:tblGrid>
              <a:tr h="316546">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fontAlgn="t"/>
                      <a:r>
                        <a:rPr lang="ru-RU" sz="900" b="1" u="none" strike="noStrike" dirty="0">
                          <a:solidFill>
                            <a:srgbClr val="000000"/>
                          </a:solidFill>
                          <a:effectLst/>
                          <a:latin typeface="Times New Roman" panose="02020603050405020304" pitchFamily="18" charset="0"/>
                          <a:cs typeface="Times New Roman" panose="02020603050405020304" pitchFamily="18" charset="0"/>
                        </a:rPr>
                        <a:t>№</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t"/>
                      <a:r>
                        <a:rPr lang="ru-RU" sz="900" b="1" u="none" strike="noStrike" dirty="0">
                          <a:solidFill>
                            <a:srgbClr val="000000"/>
                          </a:solidFill>
                          <a:effectLst/>
                          <a:latin typeface="Times New Roman" panose="02020603050405020304" pitchFamily="18" charset="0"/>
                          <a:cs typeface="Times New Roman" panose="02020603050405020304" pitchFamily="18" charset="0"/>
                        </a:rPr>
                        <a:t>ФТТ</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t"/>
                      <a:r>
                        <a:rPr lang="ru-RU" sz="900" b="1" i="0" u="none" strike="noStrike" dirty="0">
                          <a:solidFill>
                            <a:srgbClr val="000000"/>
                          </a:solidFill>
                          <a:effectLst/>
                          <a:latin typeface="Times New Roman" panose="02020603050405020304" pitchFamily="18" charset="0"/>
                          <a:cs typeface="Times New Roman" panose="02020603050405020304" pitchFamily="18" charset="0"/>
                        </a:rPr>
                        <a:t>ХПА</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t"/>
                      <a:r>
                        <a:rPr lang="ru-RU" sz="900" b="1" u="none" strike="noStrike" dirty="0">
                          <a:solidFill>
                            <a:srgbClr val="000000"/>
                          </a:solidFill>
                          <a:effectLst/>
                          <a:latin typeface="Times New Roman" panose="02020603050405020304" pitchFamily="18" charset="0"/>
                          <a:cs typeface="Times New Roman" panose="02020603050405020304" pitchFamily="18" charset="0"/>
                        </a:rPr>
                        <a:t>Саны</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t"/>
                      <a:r>
                        <a:rPr lang="kk-KZ" sz="900" b="1" i="0" u="none" strike="noStrike" dirty="0">
                          <a:solidFill>
                            <a:srgbClr val="000000"/>
                          </a:solidFill>
                          <a:effectLst/>
                          <a:latin typeface="Times New Roman" panose="02020603050405020304" pitchFamily="18" charset="0"/>
                          <a:cs typeface="Times New Roman" panose="02020603050405020304" pitchFamily="18" charset="0"/>
                        </a:rPr>
                        <a:t>Алып тастауға</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91286674"/>
                  </a:ext>
                </a:extLst>
              </a:tr>
              <a:tr h="1332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1" u="none" strike="noStrike">
                          <a:solidFill>
                            <a:srgbClr val="000000"/>
                          </a:solidFill>
                          <a:effectLst/>
                          <a:latin typeface="Times New Roman" panose="02020603050405020304" pitchFamily="18" charset="0"/>
                          <a:cs typeface="Times New Roman" panose="02020603050405020304" pitchFamily="18" charset="0"/>
                        </a:rPr>
                        <a:t> </a:t>
                      </a:r>
                      <a:endParaRPr lang="x-none" sz="9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kk-KZ" sz="900" b="1" i="0" u="none" strike="noStrike" dirty="0">
                          <a:solidFill>
                            <a:srgbClr val="000000"/>
                          </a:solidFill>
                          <a:effectLst/>
                          <a:latin typeface="Times New Roman" panose="02020603050405020304" pitchFamily="18" charset="0"/>
                          <a:cs typeface="Times New Roman" panose="02020603050405020304" pitchFamily="18" charset="0"/>
                        </a:rPr>
                        <a:t>Қантты диабет</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1" u="none" strike="noStrike">
                          <a:solidFill>
                            <a:srgbClr val="000000"/>
                          </a:solidFill>
                          <a:effectLst/>
                          <a:latin typeface="Times New Roman" panose="02020603050405020304" pitchFamily="18" charset="0"/>
                          <a:cs typeface="Times New Roman" panose="02020603050405020304" pitchFamily="18" charset="0"/>
                        </a:rPr>
                        <a:t>23</a:t>
                      </a:r>
                      <a:endParaRPr lang="x-none" sz="9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ru-RU" sz="900" b="1" u="none" strike="noStrike" dirty="0">
                          <a:solidFill>
                            <a:srgbClr val="000000"/>
                          </a:solidFill>
                          <a:effectLst/>
                          <a:latin typeface="Times New Roman" panose="02020603050405020304" pitchFamily="18" charset="0"/>
                          <a:cs typeface="Times New Roman" panose="02020603050405020304" pitchFamily="18" charset="0"/>
                        </a:rPr>
                        <a:t>4</a:t>
                      </a:r>
                      <a:r>
                        <a:rPr lang="x-none" sz="900" b="1"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4471766"/>
                  </a:ext>
                </a:extLst>
              </a:tr>
              <a:tr h="148071">
                <a:tc rowSpan="1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1" u="none" strike="noStrike" dirty="0">
                          <a:solidFill>
                            <a:srgbClr val="000000"/>
                          </a:solidFill>
                          <a:effectLst/>
                          <a:latin typeface="Times New Roman" panose="02020603050405020304" pitchFamily="18" charset="0"/>
                          <a:cs typeface="Times New Roman" panose="02020603050405020304" pitchFamily="18" charset="0"/>
                        </a:rPr>
                        <a:t>Инсулин</a:t>
                      </a:r>
                      <a:r>
                        <a:rPr lang="kk-KZ" sz="900" b="1" u="none" strike="noStrike" dirty="0">
                          <a:solidFill>
                            <a:srgbClr val="000000"/>
                          </a:solidFill>
                          <a:effectLst/>
                          <a:latin typeface="Times New Roman" panose="02020603050405020304" pitchFamily="18" charset="0"/>
                          <a:cs typeface="Times New Roman" panose="02020603050405020304" pitchFamily="18" charset="0"/>
                        </a:rPr>
                        <a:t>дер</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1" u="none" strike="noStrike" dirty="0">
                          <a:solidFill>
                            <a:srgbClr val="000000"/>
                          </a:solidFill>
                          <a:effectLst/>
                          <a:latin typeface="Times New Roman" panose="02020603050405020304" pitchFamily="18" charset="0"/>
                          <a:cs typeface="Times New Roman" panose="02020603050405020304" pitchFamily="18" charset="0"/>
                        </a:rPr>
                        <a:t>11</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318736335"/>
                  </a:ext>
                </a:extLst>
              </a:tr>
              <a:tr h="296142">
                <a:tc vMerge="1">
                  <a:txBody>
                    <a:bodyPr/>
                    <a:lstStyle/>
                    <a:p>
                      <a:endParaRPr lang="x-none"/>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a:solidFill>
                            <a:srgbClr val="000000"/>
                          </a:solidFill>
                          <a:effectLst/>
                          <a:latin typeface="Times New Roman" panose="02020603050405020304" pitchFamily="18" charset="0"/>
                          <a:cs typeface="Times New Roman" panose="02020603050405020304" pitchFamily="18" charset="0"/>
                        </a:rPr>
                        <a:t>1.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Адамнан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алынған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инсулин</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адамға</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тән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гендік-инженерлік</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жолмен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алынған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еритін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инсулин,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инъекцияға</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арналған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ерітінді</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2</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30612693"/>
                  </a:ext>
                </a:extLst>
              </a:tr>
              <a:tr h="322112">
                <a:tc vMerge="1">
                  <a:txBody>
                    <a:bodyPr/>
                    <a:lstStyle/>
                    <a:p>
                      <a:endParaRPr lang="x-none"/>
                    </a:p>
                  </a:txBody>
                  <a:tcPr/>
                </a:tc>
                <a:tc vMerge="1">
                  <a:txBody>
                    <a:bodyPr/>
                    <a:lstStyle/>
                    <a:p>
                      <a:endParaRPr lang="x-none"/>
                    </a:p>
                  </a:txBody>
                  <a:tcPr/>
                </a:tc>
                <a:tc>
                  <a:txBody>
                    <a:body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гендік-инженерлік</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әдіспен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алынған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адам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инсулині</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изофан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орташа</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әсер</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ететін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суспензия</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660716892"/>
                  </a:ext>
                </a:extLst>
              </a:tr>
              <a:tr h="148071">
                <a:tc vMerge="1">
                  <a:txBody>
                    <a:bodyPr/>
                    <a:lstStyle/>
                    <a:p>
                      <a:endParaRPr lang="x-none"/>
                    </a:p>
                  </a:txBody>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2. Базаль</a:t>
                      </a:r>
                      <a:r>
                        <a:rPr lang="kk-KZ" sz="900" b="0" u="none" strike="noStrike" dirty="0">
                          <a:solidFill>
                            <a:srgbClr val="000000"/>
                          </a:solidFill>
                          <a:effectLst/>
                          <a:latin typeface="Times New Roman" panose="02020603050405020304" pitchFamily="18" charset="0"/>
                          <a:cs typeface="Times New Roman" panose="02020603050405020304" pitchFamily="18" charset="0"/>
                        </a:rPr>
                        <a:t>ды</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инсулин</a:t>
                      </a:r>
                      <a:r>
                        <a:rPr lang="kk-KZ" sz="900" b="0" u="none" strike="noStrike" dirty="0">
                          <a:solidFill>
                            <a:srgbClr val="000000"/>
                          </a:solidFill>
                          <a:effectLst/>
                          <a:latin typeface="Times New Roman" panose="02020603050405020304" pitchFamily="18" charset="0"/>
                          <a:cs typeface="Times New Roman" panose="02020603050405020304" pitchFamily="18" charset="0"/>
                        </a:rPr>
                        <a:t>дер</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x-none" sz="900" b="0" u="none" strike="noStrike" dirty="0" err="1">
                          <a:solidFill>
                            <a:srgbClr val="000000"/>
                          </a:solidFill>
                          <a:effectLst/>
                          <a:latin typeface="Times New Roman" panose="02020603050405020304" pitchFamily="18" charset="0"/>
                          <a:cs typeface="Times New Roman" panose="02020603050405020304" pitchFamily="18" charset="0"/>
                        </a:rPr>
                        <a:t>гларгин</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100 ЕД/мл и 300 ЕД/мл</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3</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023460048"/>
                  </a:ext>
                </a:extLst>
              </a:tr>
              <a:tr h="182494">
                <a:tc vMerge="1">
                  <a:txBody>
                    <a:bodyPr/>
                    <a:lstStyle/>
                    <a:p>
                      <a:endParaRPr lang="x-none"/>
                    </a:p>
                  </a:txBody>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x-none" sz="900" b="0" u="none" strike="noStrike" dirty="0" err="1">
                          <a:solidFill>
                            <a:srgbClr val="000000"/>
                          </a:solidFill>
                          <a:effectLst/>
                          <a:latin typeface="Times New Roman" panose="02020603050405020304" pitchFamily="18" charset="0"/>
                          <a:cs typeface="Times New Roman" panose="02020603050405020304" pitchFamily="18" charset="0"/>
                        </a:rPr>
                        <a:t>детемир</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660193398"/>
                  </a:ext>
                </a:extLst>
              </a:tr>
              <a:tr h="148071">
                <a:tc vMerge="1">
                  <a:txBody>
                    <a:bodyPr/>
                    <a:lstStyle/>
                    <a:p>
                      <a:endParaRPr lang="x-none"/>
                    </a:p>
                  </a:txBody>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деглудек</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chemeClr val="bg1"/>
                    </a:solid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099546946"/>
                  </a:ext>
                </a:extLst>
              </a:tr>
              <a:tr h="148071">
                <a:tc vMerge="1">
                  <a:txBody>
                    <a:bodyPr/>
                    <a:lstStyle/>
                    <a:p>
                      <a:endParaRPr lang="x-none"/>
                    </a:p>
                  </a:txBody>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kk-KZ" sz="900" b="0" u="none" strike="noStrike" dirty="0">
                          <a:solidFill>
                            <a:srgbClr val="000000"/>
                          </a:solidFill>
                          <a:effectLst/>
                          <a:latin typeface="Times New Roman" panose="02020603050405020304" pitchFamily="18" charset="0"/>
                          <a:cs typeface="Times New Roman" panose="02020603050405020304" pitchFamily="18" charset="0"/>
                        </a:rPr>
                        <a:t>3.Ультрақысқа әсер ететін инсулиндер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глулизин</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3</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4113470535"/>
                  </a:ext>
                </a:extLst>
              </a:tr>
              <a:tr h="133281">
                <a:tc vMerge="1">
                  <a:txBody>
                    <a:bodyPr/>
                    <a:lstStyle/>
                    <a:p>
                      <a:endParaRPr lang="x-none"/>
                    </a:p>
                  </a:txBody>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x-none" sz="900" b="0" u="none" strike="noStrike">
                          <a:solidFill>
                            <a:srgbClr val="000000"/>
                          </a:solidFill>
                          <a:effectLst/>
                          <a:latin typeface="Times New Roman" panose="02020603050405020304" pitchFamily="18" charset="0"/>
                          <a:cs typeface="Times New Roman" panose="02020603050405020304" pitchFamily="18" charset="0"/>
                        </a:rPr>
                        <a:t>инсулин лизпро</a:t>
                      </a:r>
                      <a:endParaRPr lang="x-none" sz="90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222864092"/>
                  </a:ext>
                </a:extLst>
              </a:tr>
              <a:tr h="164003">
                <a:tc vMerge="1">
                  <a:txBody>
                    <a:bodyPr/>
                    <a:lstStyle/>
                    <a:p>
                      <a:endParaRPr lang="x-none"/>
                    </a:p>
                  </a:txBody>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x-none" sz="900" b="0" u="none" strike="noStrike" dirty="0" err="1">
                          <a:solidFill>
                            <a:srgbClr val="000000"/>
                          </a:solidFill>
                          <a:effectLst/>
                          <a:latin typeface="Times New Roman" panose="02020603050405020304" pitchFamily="18" charset="0"/>
                          <a:cs typeface="Times New Roman" panose="02020603050405020304" pitchFamily="18" charset="0"/>
                        </a:rPr>
                        <a:t>аспарт</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749047023"/>
                  </a:ext>
                </a:extLst>
              </a:tr>
              <a:tr h="266562">
                <a:tc vMerge="1">
                  <a:txBody>
                    <a:bodyPr/>
                    <a:lstStyle/>
                    <a:p>
                      <a:endParaRPr lang="x-none"/>
                    </a:p>
                  </a:txBody>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a:solidFill>
                            <a:srgbClr val="000000"/>
                          </a:solidFill>
                          <a:effectLst/>
                          <a:latin typeface="Times New Roman" panose="02020603050405020304" pitchFamily="18" charset="0"/>
                          <a:cs typeface="Times New Roman" panose="02020603050405020304" pitchFamily="18" charset="0"/>
                        </a:rPr>
                        <a:t>4.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Аралас</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инсулиндер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kk-KZ" sz="900" b="0" u="none" strike="noStrike" dirty="0">
                          <a:solidFill>
                            <a:srgbClr val="000000"/>
                          </a:solidFill>
                          <a:effectLst/>
                          <a:latin typeface="Times New Roman" panose="02020603050405020304" pitchFamily="18" charset="0"/>
                          <a:cs typeface="Times New Roman" panose="02020603050405020304" pitchFamily="18" charset="0"/>
                        </a:rPr>
                        <a:t>Орташа әсер ету ұзақтығындағы инсулинмен біріктірілген екі фазалы инсулин аспарт</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3</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532849305"/>
                  </a:ext>
                </a:extLst>
              </a:tr>
              <a:tr h="331610">
                <a:tc vMerge="1">
                  <a:txBody>
                    <a:bodyPr/>
                    <a:lstStyle/>
                    <a:p>
                      <a:endParaRPr lang="x-none"/>
                    </a:p>
                  </a:txBody>
                  <a:tcPr/>
                </a:tc>
                <a:tc vMerge="1">
                  <a:txBody>
                    <a:bodyPr/>
                    <a:lstStyle/>
                    <a:p>
                      <a:endParaRPr lang="x-none"/>
                    </a:p>
                  </a:txBody>
                  <a:tcPr/>
                </a:tc>
                <a:tc>
                  <a:txBody>
                    <a:body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лизпро двухфазный в комбинации с инсулином средней продолжительности</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4151829337"/>
                  </a:ext>
                </a:extLst>
              </a:tr>
              <a:tr h="399843">
                <a:tc vMerge="1">
                  <a:txBody>
                    <a:bodyPr/>
                    <a:lstStyle/>
                    <a:p>
                      <a:endParaRPr lang="x-none"/>
                    </a:p>
                  </a:txBody>
                  <a:tcPr/>
                </a:tc>
                <a:tc vMerge="1">
                  <a:txBody>
                    <a:bodyPr/>
                    <a:lstStyle/>
                    <a:p>
                      <a:endParaRPr lang="x-none"/>
                    </a:p>
                  </a:txBody>
                  <a:tcPr/>
                </a:tc>
                <a:tc>
                  <a:txBody>
                    <a:bodyPr/>
                    <a:lstStyle/>
                    <a:p>
                      <a:pPr algn="l" fontAlgn="t"/>
                      <a:r>
                        <a:rPr lang="kk-KZ" sz="900" b="0" u="none" strike="noStrike" dirty="0">
                          <a:solidFill>
                            <a:srgbClr val="000000"/>
                          </a:solidFill>
                          <a:effectLst/>
                          <a:latin typeface="Times New Roman" panose="02020603050405020304" pitchFamily="18" charset="0"/>
                          <a:cs typeface="Times New Roman" panose="02020603050405020304" pitchFamily="18" charset="0"/>
                        </a:rPr>
                        <a:t>Орташа әсер ететін инсулинмен біріктірілген екі фазалы (қысқа және ұзақ әсерлі компоненттері бар) инсулин лизпро</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634291602"/>
                  </a:ext>
                </a:extLst>
              </a:tr>
              <a:tr h="1480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2</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Бигуанид</a:t>
                      </a:r>
                      <a:r>
                        <a:rPr lang="kk-KZ" sz="900" b="0" u="none" strike="noStrike" dirty="0">
                          <a:solidFill>
                            <a:srgbClr val="000000"/>
                          </a:solidFill>
                          <a:effectLst/>
                          <a:latin typeface="Times New Roman" panose="02020603050405020304" pitchFamily="18" charset="0"/>
                          <a:cs typeface="Times New Roman" panose="02020603050405020304" pitchFamily="18" charset="0"/>
                        </a:rPr>
                        <a:t>тер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a:solidFill>
                            <a:srgbClr val="000000"/>
                          </a:solidFill>
                          <a:effectLst/>
                          <a:latin typeface="Times New Roman" panose="02020603050405020304" pitchFamily="18" charset="0"/>
                          <a:cs typeface="Times New Roman" panose="02020603050405020304" pitchFamily="18" charset="0"/>
                        </a:rPr>
                        <a:t>Метформин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433737465"/>
                  </a:ext>
                </a:extLst>
              </a:tr>
              <a:tr h="1480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3</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ap="flat" cmpd="sng" algn="ctr">
                      <a:solidFill>
                        <a:srgbClr val="4472C4"/>
                      </a:solidFill>
                      <a:prstDash val="solid"/>
                      <a:round/>
                      <a:headEnd type="none" w="med" len="med"/>
                      <a:tailEnd type="none" w="med" len="med"/>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Глинидтер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Репаглинид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039467727"/>
                  </a:ext>
                </a:extLst>
              </a:tr>
              <a:tr h="148071">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4</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ПСМ</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ap="flat" cmpd="sng" algn="ctr">
                      <a:solidFill>
                        <a:srgbClr val="4472C4"/>
                      </a:solidFill>
                      <a:prstDash val="solid"/>
                      <a:round/>
                      <a:headEnd type="none" w="med" len="med"/>
                      <a:tailEnd type="none" w="med" len="med"/>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Гликлазид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2</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862879832"/>
                  </a:ext>
                </a:extLst>
              </a:tr>
              <a:tr h="148071">
                <a:tc vMerge="1">
                  <a:txBody>
                    <a:bodyPr/>
                    <a:lstStyle/>
                    <a:p>
                      <a:endParaRPr lang="x-none"/>
                    </a:p>
                  </a:txBody>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Глимепирид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705097846"/>
                  </a:ext>
                </a:extLst>
              </a:tr>
              <a:tr h="148071">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5</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иДПП4</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Линаглиптин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2</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720883324"/>
                  </a:ext>
                </a:extLst>
              </a:tr>
              <a:tr h="166290">
                <a:tc vMerge="1">
                  <a:txBody>
                    <a:bodyPr/>
                    <a:lstStyle/>
                    <a:p>
                      <a:endParaRPr lang="x-none"/>
                    </a:p>
                  </a:txBody>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Вилдаглиптин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90199070"/>
                  </a:ext>
                </a:extLst>
              </a:tr>
              <a:tr h="148071">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6</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иНГЛТ2</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Канаглифлозин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3</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583507757"/>
                  </a:ext>
                </a:extLst>
              </a:tr>
              <a:tr h="148071">
                <a:tc vMerge="1">
                  <a:txBody>
                    <a:bodyPr/>
                    <a:lstStyle/>
                    <a:p>
                      <a:endParaRPr lang="x-none"/>
                    </a:p>
                  </a:txBody>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Эмпаглифлозин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800443623"/>
                  </a:ext>
                </a:extLst>
              </a:tr>
              <a:tr h="148071">
                <a:tc vMerge="1">
                  <a:txBody>
                    <a:bodyPr/>
                    <a:lstStyle/>
                    <a:p>
                      <a:endParaRPr lang="x-none"/>
                    </a:p>
                  </a:txBody>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a:solidFill>
                            <a:srgbClr val="000000"/>
                          </a:solidFill>
                          <a:effectLst/>
                          <a:latin typeface="Times New Roman" panose="02020603050405020304" pitchFamily="18" charset="0"/>
                          <a:cs typeface="Times New Roman" panose="02020603050405020304" pitchFamily="18" charset="0"/>
                        </a:rPr>
                        <a:t>Дапаглифлозин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692283459"/>
                  </a:ext>
                </a:extLst>
              </a:tr>
              <a:tr h="148071">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7</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арГПП-1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Лираглутид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2</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556898821"/>
                  </a:ext>
                </a:extLst>
              </a:tr>
              <a:tr h="166290">
                <a:tc vMerge="1">
                  <a:txBody>
                    <a:bodyPr/>
                    <a:lstStyle/>
                    <a:p>
                      <a:endParaRPr lang="x-none"/>
                    </a:p>
                  </a:txBody>
                  <a:tcPr/>
                </a:tc>
                <a:tc vMerge="1">
                  <a:txBody>
                    <a:bodyPr/>
                    <a:lstStyle/>
                    <a:p>
                      <a:endParaRPr lang="x-none"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Дулаглутид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vMerge="1">
                  <a:txBody>
                    <a:bodyPr/>
                    <a:lstStyle/>
                    <a:p>
                      <a:endParaRPr lang="x-non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711803142"/>
                  </a:ext>
                </a:extLst>
              </a:tr>
              <a:tr h="2961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a:solidFill>
                            <a:srgbClr val="000000"/>
                          </a:solidFill>
                          <a:effectLst/>
                          <a:latin typeface="Times New Roman" panose="02020603050405020304" pitchFamily="18" charset="0"/>
                          <a:cs typeface="Times New Roman" panose="02020603050405020304" pitchFamily="18" charset="0"/>
                        </a:rPr>
                        <a:t>8</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a:solidFill>
                            <a:srgbClr val="000000"/>
                          </a:solidFill>
                          <a:effectLst/>
                          <a:latin typeface="Times New Roman" panose="02020603050405020304" pitchFamily="18" charset="0"/>
                          <a:cs typeface="Times New Roman" panose="02020603050405020304" pitchFamily="18" charset="0"/>
                        </a:rPr>
                        <a:t>Гликогенолитические гормоны</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Глюкагон</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042560"/>
                  </a:ext>
                </a:extLst>
              </a:tr>
              <a:tr h="1480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r>
                        <a:rPr lang="x-none" sz="900" b="1" u="none" strike="noStrike">
                          <a:solidFill>
                            <a:srgbClr val="000000"/>
                          </a:solidFill>
                          <a:effectLst/>
                          <a:latin typeface="Times New Roman" panose="02020603050405020304" pitchFamily="18" charset="0"/>
                          <a:cs typeface="Times New Roman" panose="02020603050405020304" pitchFamily="18" charset="0"/>
                        </a:rPr>
                        <a:t>12</a:t>
                      </a:r>
                      <a:endParaRPr lang="x-none" sz="9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t"/>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401941715"/>
                  </a:ext>
                </a:extLst>
              </a:tr>
            </a:tbl>
          </a:graphicData>
        </a:graphic>
      </p:graphicFrame>
      <p:sp>
        <p:nvSpPr>
          <p:cNvPr id="11" name="Rectangle: Rounded Corners 4">
            <a:extLst>
              <a:ext uri="{FF2B5EF4-FFF2-40B4-BE49-F238E27FC236}">
                <a16:creationId xmlns:a16="http://schemas.microsoft.com/office/drawing/2014/main" id="{C6DFD597-F97C-7CE2-6B90-8C6A91D1725E}"/>
              </a:ext>
            </a:extLst>
          </p:cNvPr>
          <p:cNvSpPr/>
          <p:nvPr/>
        </p:nvSpPr>
        <p:spPr>
          <a:xfrm>
            <a:off x="6328233" y="907080"/>
            <a:ext cx="5779542" cy="325636"/>
          </a:xfrm>
          <a:prstGeom prst="roundRect">
            <a:avLst>
              <a:gd name="adj" fmla="val 10642"/>
            </a:avLst>
          </a:prstGeom>
          <a:solidFill>
            <a:srgbClr val="CC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400" b="1" dirty="0" err="1">
                <a:solidFill>
                  <a:schemeClr val="bg1"/>
                </a:solidFill>
                <a:latin typeface="Aptos Narrow" panose="020B0004020202020204" pitchFamily="34" charset="0"/>
              </a:rPr>
              <a:t>Болжамды</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қажеттіліктің</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қайталануы</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байқалады</a:t>
            </a:r>
            <a:endParaRPr lang="ru-RU" sz="1400" b="1" dirty="0">
              <a:solidFill>
                <a:schemeClr val="bg1"/>
              </a:solidFill>
              <a:latin typeface="Aptos Narrow" panose="020B0004020202020204" pitchFamily="34" charset="0"/>
            </a:endParaRPr>
          </a:p>
        </p:txBody>
      </p:sp>
      <p:sp>
        <p:nvSpPr>
          <p:cNvPr id="13" name="Rectangle: Rounded Corners 4">
            <a:extLst>
              <a:ext uri="{FF2B5EF4-FFF2-40B4-BE49-F238E27FC236}">
                <a16:creationId xmlns:a16="http://schemas.microsoft.com/office/drawing/2014/main" id="{77977BB6-79B2-6D17-7B27-4E3966170BBC}"/>
              </a:ext>
            </a:extLst>
          </p:cNvPr>
          <p:cNvSpPr/>
          <p:nvPr/>
        </p:nvSpPr>
        <p:spPr>
          <a:xfrm>
            <a:off x="7127539" y="5825186"/>
            <a:ext cx="4952454" cy="688257"/>
          </a:xfrm>
          <a:prstGeom prst="roundRect">
            <a:avLst>
              <a:gd name="adj" fmla="val 106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sz="1200" b="1" dirty="0" err="1">
                <a:solidFill>
                  <a:srgbClr val="002060"/>
                </a:solidFill>
                <a:latin typeface="Times New Roman" panose="02020603050405020304" pitchFamily="18" charset="0"/>
                <a:cs typeface="Times New Roman" panose="02020603050405020304" pitchFamily="18" charset="0"/>
              </a:rPr>
              <a:t>Бұл</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ретте</a:t>
            </a:r>
            <a:r>
              <a:rPr lang="ru-RU" sz="1200" b="1" dirty="0">
                <a:solidFill>
                  <a:srgbClr val="002060"/>
                </a:solidFill>
                <a:latin typeface="Times New Roman" panose="02020603050405020304" pitchFamily="18" charset="0"/>
                <a:cs typeface="Times New Roman" panose="02020603050405020304" pitchFamily="18" charset="0"/>
              </a:rPr>
              <a:t> 2026 </a:t>
            </a:r>
            <a:r>
              <a:rPr lang="ru-RU" sz="1200" b="1" dirty="0" err="1">
                <a:solidFill>
                  <a:srgbClr val="002060"/>
                </a:solidFill>
                <a:latin typeface="Times New Roman" panose="02020603050405020304" pitchFamily="18" charset="0"/>
                <a:cs typeface="Times New Roman" panose="02020603050405020304" pitchFamily="18" charset="0"/>
              </a:rPr>
              <a:t>жылға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арналған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болжамды</a:t>
            </a:r>
            <a:r>
              <a:rPr lang="ru-RU" sz="1200" b="1" dirty="0">
                <a:solidFill>
                  <a:srgbClr val="002060"/>
                </a:solidFill>
                <a:latin typeface="Times New Roman" panose="02020603050405020304" pitchFamily="18" charset="0"/>
                <a:cs typeface="Times New Roman" panose="02020603050405020304" pitchFamily="18" charset="0"/>
              </a:rPr>
              <a:t> сома 2024 </a:t>
            </a:r>
            <a:r>
              <a:rPr lang="ru-RU" sz="1200" b="1" dirty="0" err="1">
                <a:solidFill>
                  <a:srgbClr val="002060"/>
                </a:solidFill>
                <a:latin typeface="Times New Roman" panose="02020603050405020304" pitchFamily="18" charset="0"/>
                <a:cs typeface="Times New Roman" panose="02020603050405020304" pitchFamily="18" charset="0"/>
              </a:rPr>
              <a:t>жылмен</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err="1">
                <a:solidFill>
                  <a:srgbClr val="002060"/>
                </a:solidFill>
                <a:latin typeface="Times New Roman" panose="02020603050405020304" pitchFamily="18" charset="0"/>
                <a:cs typeface="Times New Roman" panose="02020603050405020304" pitchFamily="18" charset="0"/>
              </a:rPr>
              <a:t>салыстырғанда</a:t>
            </a:r>
            <a:r>
              <a:rPr lang="ru-RU" sz="1200" b="1" dirty="0">
                <a:solidFill>
                  <a:srgbClr val="002060"/>
                </a:solidFill>
                <a:latin typeface="Times New Roman" panose="02020603050405020304" pitchFamily="18" charset="0"/>
                <a:cs typeface="Times New Roman" panose="02020603050405020304" pitchFamily="18" charset="0"/>
              </a:rPr>
              <a:t> </a:t>
            </a:r>
            <a:r>
              <a:rPr lang="ru-RU" sz="1200" b="1" dirty="0">
                <a:solidFill>
                  <a:srgbClr val="FF0000"/>
                </a:solidFill>
                <a:latin typeface="Times New Roman" panose="02020603050405020304" pitchFamily="18" charset="0"/>
                <a:cs typeface="Times New Roman" panose="02020603050405020304" pitchFamily="18" charset="0"/>
              </a:rPr>
              <a:t>57%-</a:t>
            </a:r>
            <a:r>
              <a:rPr lang="ru-RU" sz="1200" b="1" dirty="0" err="1">
                <a:solidFill>
                  <a:srgbClr val="FF0000"/>
                </a:solidFill>
                <a:latin typeface="Times New Roman" panose="02020603050405020304" pitchFamily="18" charset="0"/>
                <a:cs typeface="Times New Roman" panose="02020603050405020304" pitchFamily="18" charset="0"/>
              </a:rPr>
              <a:t>ға</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артып</a:t>
            </a:r>
            <a:r>
              <a:rPr lang="ru-RU" sz="1200" b="1" dirty="0">
                <a:solidFill>
                  <a:srgbClr val="FF0000"/>
                </a:solidFill>
                <a:latin typeface="Times New Roman" panose="02020603050405020304" pitchFamily="18" charset="0"/>
                <a:cs typeface="Times New Roman" panose="02020603050405020304" pitchFamily="18" charset="0"/>
              </a:rPr>
              <a:t>, 50,2 млрд </a:t>
            </a:r>
            <a:r>
              <a:rPr lang="ru-RU" sz="1200" b="1" dirty="0" err="1">
                <a:solidFill>
                  <a:srgbClr val="FF0000"/>
                </a:solidFill>
                <a:latin typeface="Times New Roman" panose="02020603050405020304" pitchFamily="18" charset="0"/>
                <a:cs typeface="Times New Roman" panose="02020603050405020304" pitchFamily="18" charset="0"/>
              </a:rPr>
              <a:t>теңгеден</a:t>
            </a:r>
            <a:r>
              <a:rPr lang="ru-RU" sz="1200" b="1" dirty="0">
                <a:solidFill>
                  <a:srgbClr val="FF0000"/>
                </a:solidFill>
                <a:latin typeface="Times New Roman" panose="02020603050405020304" pitchFamily="18" charset="0"/>
                <a:cs typeface="Times New Roman" panose="02020603050405020304" pitchFamily="18" charset="0"/>
              </a:rPr>
              <a:t> 78,7 млрд </a:t>
            </a:r>
            <a:r>
              <a:rPr lang="ru-RU" sz="1200" b="1" dirty="0" err="1">
                <a:solidFill>
                  <a:srgbClr val="FF0000"/>
                </a:solidFill>
                <a:latin typeface="Times New Roman" panose="02020603050405020304" pitchFamily="18" charset="0"/>
                <a:cs typeface="Times New Roman" panose="02020603050405020304" pitchFamily="18" charset="0"/>
              </a:rPr>
              <a:t>теңгеге</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дейін</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ұлғайғаны</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байқалады</a:t>
            </a:r>
            <a:r>
              <a:rPr lang="ru-RU" sz="1200" b="1" dirty="0">
                <a:solidFill>
                  <a:srgbClr val="002060"/>
                </a:solidFill>
                <a:latin typeface="Times New Roman" panose="02020603050405020304" pitchFamily="18" charset="0"/>
                <a:cs typeface="Times New Roman" panose="02020603050405020304" pitchFamily="18" charset="0"/>
              </a:rPr>
              <a:t>.</a:t>
            </a:r>
            <a:endParaRPr lang="ru-RU" sz="13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98C6EEB-E7E1-936D-3FA8-4AB1E7339605}"/>
              </a:ext>
            </a:extLst>
          </p:cNvPr>
          <p:cNvSpPr txBox="1"/>
          <p:nvPr/>
        </p:nvSpPr>
        <p:spPr>
          <a:xfrm>
            <a:off x="6096000" y="1185593"/>
            <a:ext cx="6038813" cy="1384995"/>
          </a:xfrm>
          <a:prstGeom prst="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kumimoji="0" lang="kk-KZ" sz="12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Бір фармакотерапиялық топ шеңберінде барлық дәрілік заттарға деген болжамды қажеттілік көрсетіледі:</a:t>
            </a:r>
          </a:p>
          <a:p>
            <a:pPr marL="342900" indent="-342900">
              <a:buAutoNum type="arabicParenR"/>
            </a:pPr>
            <a:r>
              <a:rPr lang="en-US" sz="1200" i="1" dirty="0">
                <a:solidFill>
                  <a:srgbClr val="4472C4">
                    <a:lumMod val="50000"/>
                  </a:srgbClr>
                </a:solidFill>
                <a:latin typeface="Times New Roman" panose="02020603050405020304" pitchFamily="18" charset="0"/>
              </a:rPr>
              <a:t>SGLT2 </a:t>
            </a:r>
            <a:r>
              <a:rPr lang="kk-KZ" sz="1200" i="1" dirty="0">
                <a:solidFill>
                  <a:srgbClr val="4472C4">
                    <a:lumMod val="50000"/>
                  </a:srgbClr>
                </a:solidFill>
                <a:latin typeface="Times New Roman" panose="02020603050405020304" pitchFamily="18" charset="0"/>
              </a:rPr>
              <a:t>тежегіштері тобы бойынша бір пациентке жылдық көлемде бір мезгілде 2 ХТА / 3 ХТА (Канаглифлозин, Эмпаглифлозин, Дапаглифлозин) жоспарланған.</a:t>
            </a:r>
          </a:p>
          <a:p>
            <a:pPr marL="342900" indent="-342900">
              <a:buAutoNum type="arabicParenR"/>
            </a:pPr>
            <a:r>
              <a:rPr lang="kk-KZ" sz="1200" i="1" dirty="0">
                <a:solidFill>
                  <a:srgbClr val="4472C4">
                    <a:lumMod val="50000"/>
                  </a:srgbClr>
                </a:solidFill>
                <a:latin typeface="Times New Roman" panose="02020603050405020304" pitchFamily="18" charset="0"/>
              </a:rPr>
              <a:t>ГПП-1 тобы бойынша бір пациентке 2 ХЖА: Лираглутид және Дулаглутид ұсынылған.Сондай-ақ ПСМ және ДПП-4 тежегіштері препараттары бойынша да қайталанулар байқалады.</a:t>
            </a:r>
            <a:endParaRPr lang="ru-KZ" sz="1600" i="1" dirty="0"/>
          </a:p>
        </p:txBody>
      </p:sp>
      <p:sp>
        <p:nvSpPr>
          <p:cNvPr id="18" name="Rectangle: Rounded Corners 4">
            <a:extLst>
              <a:ext uri="{FF2B5EF4-FFF2-40B4-BE49-F238E27FC236}">
                <a16:creationId xmlns:a16="http://schemas.microsoft.com/office/drawing/2014/main" id="{D1D9AB4E-C2D1-1FCE-BAB7-F56FDD2FDEFA}"/>
              </a:ext>
            </a:extLst>
          </p:cNvPr>
          <p:cNvSpPr/>
          <p:nvPr/>
        </p:nvSpPr>
        <p:spPr>
          <a:xfrm>
            <a:off x="6361309" y="2594763"/>
            <a:ext cx="5779542" cy="325636"/>
          </a:xfrm>
          <a:prstGeom prst="roundRect">
            <a:avLst>
              <a:gd name="adj" fmla="val 10642"/>
            </a:avLst>
          </a:prstGeom>
          <a:solidFill>
            <a:srgbClr val="CC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400" b="1" dirty="0">
                <a:solidFill>
                  <a:schemeClr val="bg1"/>
                </a:solidFill>
                <a:latin typeface="Aptos Narrow" panose="020B0004020202020204" pitchFamily="34" charset="0"/>
              </a:rPr>
              <a:t>ҚД </a:t>
            </a:r>
            <a:r>
              <a:rPr lang="ru-RU" sz="1400" b="1" dirty="0" err="1">
                <a:solidFill>
                  <a:schemeClr val="bg1"/>
                </a:solidFill>
                <a:latin typeface="Aptos Narrow" panose="020B0004020202020204" pitchFamily="34" charset="0"/>
              </a:rPr>
              <a:t>кезіндегі</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ұтымсыз</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дәрілік</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комбинациялар</a:t>
            </a:r>
            <a:endParaRPr lang="ru-RU" sz="1400" b="1" dirty="0">
              <a:solidFill>
                <a:schemeClr val="bg1"/>
              </a:solidFill>
              <a:latin typeface="Aptos Narrow" panose="020B0004020202020204" pitchFamily="34" charset="0"/>
            </a:endParaRPr>
          </a:p>
        </p:txBody>
      </p:sp>
      <p:graphicFrame>
        <p:nvGraphicFramePr>
          <p:cNvPr id="19" name="Таблица 18">
            <a:extLst>
              <a:ext uri="{FF2B5EF4-FFF2-40B4-BE49-F238E27FC236}">
                <a16:creationId xmlns:a16="http://schemas.microsoft.com/office/drawing/2014/main" id="{64E44EC0-8AA9-52E8-8D49-BE2800D35469}"/>
              </a:ext>
            </a:extLst>
          </p:cNvPr>
          <p:cNvGraphicFramePr>
            <a:graphicFrameLocks noGrp="1"/>
          </p:cNvGraphicFramePr>
          <p:nvPr>
            <p:extLst>
              <p:ext uri="{D42A27DB-BD31-4B8C-83A1-F6EECF244321}">
                <p14:modId xmlns:p14="http://schemas.microsoft.com/office/powerpoint/2010/main" val="2646243523"/>
              </p:ext>
            </p:extLst>
          </p:nvPr>
        </p:nvGraphicFramePr>
        <p:xfrm>
          <a:off x="6408815" y="3027623"/>
          <a:ext cx="5684529" cy="762000"/>
        </p:xfrm>
        <a:graphic>
          <a:graphicData uri="http://schemas.openxmlformats.org/drawingml/2006/table">
            <a:tbl>
              <a:tblPr bandRow="1">
                <a:tableStyleId>{B301B821-A1FF-4177-AEE7-76D212191A09}</a:tableStyleId>
              </a:tblPr>
              <a:tblGrid>
                <a:gridCol w="5684529">
                  <a:extLst>
                    <a:ext uri="{9D8B030D-6E8A-4147-A177-3AD203B41FA5}">
                      <a16:colId xmlns:a16="http://schemas.microsoft.com/office/drawing/2014/main" val="601049998"/>
                    </a:ext>
                  </a:extLst>
                </a:gridCol>
              </a:tblGrid>
              <a:tr h="190500">
                <a:tc>
                  <a:txBody>
                    <a:bodyPr/>
                    <a:lstStyle/>
                    <a:p>
                      <a:pPr indent="449580" algn="just">
                        <a:spcAft>
                          <a:spcPts val="900"/>
                        </a:spcAft>
                        <a:buNone/>
                      </a:pPr>
                      <a:r>
                        <a:rPr lang="en-US" sz="1200" b="0" dirty="0">
                          <a:effectLst/>
                          <a:latin typeface="Times New Roman" panose="02020603050405020304" pitchFamily="18" charset="0"/>
                          <a:cs typeface="Times New Roman" panose="02020603050405020304" pitchFamily="18" charset="0"/>
                        </a:rPr>
                        <a:t>GLP-1 </a:t>
                      </a:r>
                      <a:r>
                        <a:rPr lang="ru-RU" sz="1200" b="0" dirty="0">
                          <a:effectLst/>
                          <a:latin typeface="Times New Roman" panose="02020603050405020304" pitchFamily="18" charset="0"/>
                          <a:cs typeface="Times New Roman" panose="02020603050405020304" pitchFamily="18" charset="0"/>
                        </a:rPr>
                        <a:t>(</a:t>
                      </a:r>
                      <a:r>
                        <a:rPr lang="ru-RU" sz="1200" b="0" dirty="0" err="1">
                          <a:effectLst/>
                          <a:latin typeface="Times New Roman" panose="02020603050405020304" pitchFamily="18" charset="0"/>
                          <a:cs typeface="Times New Roman" panose="02020603050405020304" pitchFamily="18" charset="0"/>
                        </a:rPr>
                        <a:t>лираглутид</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дулаглутид</a:t>
                      </a:r>
                      <a:r>
                        <a:rPr lang="ru-RU" sz="1200" b="0" dirty="0">
                          <a:effectLst/>
                          <a:latin typeface="Times New Roman" panose="02020603050405020304" pitchFamily="18" charset="0"/>
                          <a:cs typeface="Times New Roman" panose="02020603050405020304" pitchFamily="18" charset="0"/>
                        </a:rPr>
                        <a:t>) </a:t>
                      </a:r>
                      <a:r>
                        <a:rPr lang="en-US" sz="1200" b="0" dirty="0">
                          <a:effectLst/>
                          <a:latin typeface="Times New Roman" panose="02020603050405020304" pitchFamily="18" charset="0"/>
                          <a:cs typeface="Times New Roman" panose="02020603050405020304" pitchFamily="18" charset="0"/>
                        </a:rPr>
                        <a:t>+</a:t>
                      </a:r>
                      <a:r>
                        <a:rPr lang="ru-RU" sz="1200" b="0" dirty="0">
                          <a:effectLst/>
                          <a:latin typeface="Times New Roman" panose="02020603050405020304" pitchFamily="18" charset="0"/>
                          <a:cs typeface="Times New Roman" panose="02020603050405020304" pitchFamily="18" charset="0"/>
                        </a:rPr>
                        <a:t> </a:t>
                      </a:r>
                      <a:r>
                        <a:rPr lang="en-US" sz="1200" b="0" dirty="0">
                          <a:effectLst/>
                          <a:latin typeface="Times New Roman" panose="02020603050405020304" pitchFamily="18" charset="0"/>
                          <a:cs typeface="Times New Roman" panose="02020603050405020304" pitchFamily="18" charset="0"/>
                        </a:rPr>
                        <a:t>DPP-4</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линаглиптин</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вилдаглиптин</a:t>
                      </a:r>
                      <a:r>
                        <a:rPr lang="ru-RU" sz="1200" b="0" dirty="0">
                          <a:effectLst/>
                          <a:latin typeface="Times New Roman" panose="02020603050405020304" pitchFamily="18" charset="0"/>
                          <a:cs typeface="Times New Roman" panose="02020603050405020304" pitchFamily="18" charset="0"/>
                        </a:rPr>
                        <a:t>)</a:t>
                      </a:r>
                      <a:endParaRPr lang="ru-KZ"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4639329"/>
                  </a:ext>
                </a:extLst>
              </a:tr>
              <a:tr h="190500">
                <a:tc>
                  <a:txBody>
                    <a:bodyPr/>
                    <a:lstStyle/>
                    <a:p>
                      <a:pPr indent="449580" algn="just">
                        <a:spcAft>
                          <a:spcPts val="900"/>
                        </a:spcAft>
                        <a:buNone/>
                      </a:pPr>
                      <a:r>
                        <a:rPr lang="en-US" sz="1200" b="0" dirty="0" err="1">
                          <a:effectLst/>
                          <a:latin typeface="Times New Roman" panose="02020603050405020304" pitchFamily="18" charset="0"/>
                          <a:cs typeface="Times New Roman" panose="02020603050405020304" pitchFamily="18" charset="0"/>
                        </a:rPr>
                        <a:t>Инсулины</a:t>
                      </a:r>
                      <a:r>
                        <a:rPr lang="en-US" sz="1200" b="0" dirty="0">
                          <a:effectLst/>
                          <a:latin typeface="Times New Roman" panose="02020603050405020304" pitchFamily="18" charset="0"/>
                          <a:cs typeface="Times New Roman" panose="02020603050405020304" pitchFamily="18" charset="0"/>
                        </a:rPr>
                        <a:t> + </a:t>
                      </a:r>
                      <a:r>
                        <a:rPr lang="en-US" sz="1200" b="0" dirty="0" err="1">
                          <a:effectLst/>
                          <a:latin typeface="Times New Roman" panose="02020603050405020304" pitchFamily="18" charset="0"/>
                          <a:cs typeface="Times New Roman" panose="02020603050405020304" pitchFamily="18" charset="0"/>
                        </a:rPr>
                        <a:t>репаглинид</a:t>
                      </a:r>
                      <a:endParaRPr lang="ru-KZ"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948840"/>
                  </a:ext>
                </a:extLst>
              </a:tr>
              <a:tr h="190500">
                <a:tc>
                  <a:txBody>
                    <a:bodyPr/>
                    <a:lstStyle/>
                    <a:p>
                      <a:pPr indent="449580" algn="just">
                        <a:spcAft>
                          <a:spcPts val="900"/>
                        </a:spcAft>
                        <a:buNone/>
                      </a:pPr>
                      <a:r>
                        <a:rPr lang="en-US" sz="1200" b="0" dirty="0" err="1">
                          <a:effectLst/>
                          <a:latin typeface="Times New Roman" panose="02020603050405020304" pitchFamily="18" charset="0"/>
                          <a:cs typeface="Times New Roman" panose="02020603050405020304" pitchFamily="18" charset="0"/>
                        </a:rPr>
                        <a:t>Инсулины</a:t>
                      </a:r>
                      <a:r>
                        <a:rPr lang="en-US" sz="1200" b="0" dirty="0">
                          <a:effectLst/>
                          <a:latin typeface="Times New Roman" panose="02020603050405020304" pitchFamily="18" charset="0"/>
                          <a:cs typeface="Times New Roman" panose="02020603050405020304" pitchFamily="18" charset="0"/>
                        </a:rPr>
                        <a:t> + </a:t>
                      </a:r>
                      <a:r>
                        <a:rPr lang="en-US" sz="1200" b="0" dirty="0" err="1">
                          <a:effectLst/>
                          <a:latin typeface="Times New Roman" panose="02020603050405020304" pitchFamily="18" charset="0"/>
                          <a:cs typeface="Times New Roman" panose="02020603050405020304" pitchFamily="18" charset="0"/>
                        </a:rPr>
                        <a:t>сульфонилмочевина</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гликлазид</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глимепирид</a:t>
                      </a:r>
                      <a:r>
                        <a:rPr lang="ru-RU" sz="1200" b="0" dirty="0">
                          <a:effectLst/>
                          <a:latin typeface="Times New Roman" panose="02020603050405020304" pitchFamily="18" charset="0"/>
                          <a:cs typeface="Times New Roman" panose="02020603050405020304" pitchFamily="18" charset="0"/>
                        </a:rPr>
                        <a:t>)</a:t>
                      </a:r>
                      <a:endParaRPr lang="ru-KZ"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673309"/>
                  </a:ext>
                </a:extLst>
              </a:tr>
              <a:tr h="190500">
                <a:tc>
                  <a:txBody>
                    <a:bodyPr/>
                    <a:lstStyle/>
                    <a:p>
                      <a:pPr indent="449580" algn="just">
                        <a:spcAft>
                          <a:spcPts val="900"/>
                        </a:spcAft>
                        <a:buNone/>
                      </a:pPr>
                      <a:r>
                        <a:rPr lang="en-US" sz="1200" b="0" dirty="0" err="1">
                          <a:effectLst/>
                          <a:latin typeface="Times New Roman" panose="02020603050405020304" pitchFamily="18" charset="0"/>
                          <a:cs typeface="Times New Roman" panose="02020603050405020304" pitchFamily="18" charset="0"/>
                        </a:rPr>
                        <a:t>Сульфонилмочевина</a:t>
                      </a:r>
                      <a:r>
                        <a:rPr lang="en-US" sz="1200" b="0" dirty="0">
                          <a:effectLst/>
                          <a:latin typeface="Times New Roman" panose="02020603050405020304" pitchFamily="18" charset="0"/>
                          <a:cs typeface="Times New Roman" panose="02020603050405020304" pitchFamily="18" charset="0"/>
                        </a:rPr>
                        <a:t> +</a:t>
                      </a:r>
                      <a:r>
                        <a:rPr lang="en-US" sz="1200" b="0" dirty="0" err="1">
                          <a:effectLst/>
                          <a:latin typeface="Times New Roman" panose="02020603050405020304" pitchFamily="18" charset="0"/>
                          <a:cs typeface="Times New Roman" panose="02020603050405020304" pitchFamily="18" charset="0"/>
                        </a:rPr>
                        <a:t>репаглинид</a:t>
                      </a:r>
                      <a:r>
                        <a:rPr lang="en-US" sz="1200" b="0" dirty="0">
                          <a:effectLst/>
                          <a:latin typeface="Times New Roman" panose="02020603050405020304" pitchFamily="18" charset="0"/>
                          <a:cs typeface="Times New Roman" panose="02020603050405020304" pitchFamily="18" charset="0"/>
                        </a:rPr>
                        <a:t> </a:t>
                      </a:r>
                      <a:endParaRPr lang="ru-KZ"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7773383"/>
                  </a:ext>
                </a:extLst>
              </a:tr>
            </a:tbl>
          </a:graphicData>
        </a:graphic>
      </p:graphicFrame>
      <p:sp>
        <p:nvSpPr>
          <p:cNvPr id="20" name="Правая фигурная скобка 19">
            <a:extLst>
              <a:ext uri="{FF2B5EF4-FFF2-40B4-BE49-F238E27FC236}">
                <a16:creationId xmlns:a16="http://schemas.microsoft.com/office/drawing/2014/main" id="{7DAD8CBF-6DA9-12DC-C682-C5954F49D521}"/>
              </a:ext>
            </a:extLst>
          </p:cNvPr>
          <p:cNvSpPr/>
          <p:nvPr/>
        </p:nvSpPr>
        <p:spPr>
          <a:xfrm>
            <a:off x="5050574" y="5646576"/>
            <a:ext cx="310171" cy="740646"/>
          </a:xfrm>
          <a:prstGeom prst="rightBrace">
            <a:avLst>
              <a:gd name="adj1" fmla="val 0"/>
              <a:gd name="adj2" fmla="val 50000"/>
            </a:avLst>
          </a:prstGeom>
          <a:solidFill>
            <a:srgbClr val="CCFFFF"/>
          </a:solidFill>
        </p:spPr>
        <p:style>
          <a:lnRef idx="3">
            <a:schemeClr val="accent1"/>
          </a:lnRef>
          <a:fillRef idx="0">
            <a:schemeClr val="accent1"/>
          </a:fillRef>
          <a:effectRef idx="2">
            <a:schemeClr val="accent1"/>
          </a:effectRef>
          <a:fontRef idx="minor">
            <a:schemeClr val="tx1"/>
          </a:fontRef>
        </p:style>
        <p:txBody>
          <a:bodyPr rtlCol="0" anchor="ctr"/>
          <a:lstStyle/>
          <a:p>
            <a:pPr algn="ctr"/>
            <a:endParaRPr lang="ru-KZ"/>
          </a:p>
        </p:txBody>
      </p:sp>
      <p:sp>
        <p:nvSpPr>
          <p:cNvPr id="22" name="TextBox 21">
            <a:extLst>
              <a:ext uri="{FF2B5EF4-FFF2-40B4-BE49-F238E27FC236}">
                <a16:creationId xmlns:a16="http://schemas.microsoft.com/office/drawing/2014/main" id="{21CE9179-4944-6731-CD12-918BA5A11158}"/>
              </a:ext>
            </a:extLst>
          </p:cNvPr>
          <p:cNvSpPr txBox="1"/>
          <p:nvPr/>
        </p:nvSpPr>
        <p:spPr>
          <a:xfrm>
            <a:off x="5200550" y="4789241"/>
            <a:ext cx="1234612" cy="1892826"/>
          </a:xfrm>
          <a:prstGeom prst="rect">
            <a:avLst/>
          </a:prstGeom>
          <a:solidFill>
            <a:srgbClr val="CCFFFF"/>
          </a:solidFill>
        </p:spPr>
        <p:txBody>
          <a:bodyPr wrap="square">
            <a:spAutoFit/>
          </a:bodyPr>
          <a:lstStyle/>
          <a:p>
            <a:r>
              <a:rPr lang="ru-RU" sz="900" dirty="0">
                <a:latin typeface="Times New Roman" panose="02020603050405020304" pitchFamily="18" charset="0"/>
                <a:cs typeface="Times New Roman" panose="02020603050405020304" pitchFamily="18" charset="0"/>
              </a:rPr>
              <a:t>2 </a:t>
            </a:r>
            <a:r>
              <a:rPr lang="ru-RU" sz="900" dirty="0" err="1">
                <a:latin typeface="Times New Roman" panose="02020603050405020304" pitchFamily="18" charset="0"/>
                <a:cs typeface="Times New Roman" panose="02020603050405020304" pitchFamily="18" charset="0"/>
              </a:rPr>
              <a:t>типті</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қант</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диабетінің</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барлық</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сатылары</a:t>
            </a:r>
            <a:r>
              <a:rPr lang="ru-RU" sz="900" dirty="0">
                <a:latin typeface="Times New Roman" panose="02020603050405020304" pitchFamily="18" charset="0"/>
                <a:cs typeface="Times New Roman" panose="02020603050405020304" pitchFamily="18" charset="0"/>
              </a:rPr>
              <a:t> мен </a:t>
            </a:r>
            <a:r>
              <a:rPr lang="ru-RU" sz="900" dirty="0" err="1">
                <a:latin typeface="Times New Roman" panose="02020603050405020304" pitchFamily="18" charset="0"/>
                <a:cs typeface="Times New Roman" panose="02020603050405020304" pitchFamily="18" charset="0"/>
              </a:rPr>
              <a:t>дәрежелерінде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Семіздік</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және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жүрек-қантамырлық</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асқыну</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қаупінің</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факторлары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болған</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жағдайда</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қосымша</a:t>
            </a:r>
            <a:r>
              <a:rPr lang="ru-RU" sz="900" dirty="0">
                <a:latin typeface="Times New Roman" panose="02020603050405020304" pitchFamily="18" charset="0"/>
                <a:cs typeface="Times New Roman" panose="02020603050405020304" pitchFamily="18" charset="0"/>
              </a:rPr>
              <a:t> терапия) </a:t>
            </a:r>
            <a:r>
              <a:rPr lang="ru-RU" sz="900" dirty="0" err="1">
                <a:latin typeface="Times New Roman" panose="02020603050405020304" pitchFamily="18" charset="0"/>
                <a:cs typeface="Times New Roman" panose="02020603050405020304" pitchFamily="18" charset="0"/>
              </a:rPr>
              <a:t>эндокринологтың</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тағайындауы</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бойынша</a:t>
            </a:r>
            <a:r>
              <a:rPr lang="ru-RU" sz="900" dirty="0">
                <a:latin typeface="Times New Roman" panose="02020603050405020304" pitchFamily="18" charset="0"/>
                <a:cs typeface="Times New Roman" panose="02020603050405020304" pitchFamily="18" charset="0"/>
              </a:rPr>
              <a:t>.</a:t>
            </a:r>
            <a:endParaRPr lang="ru-KZ" sz="9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2CF04CF-A34B-6777-2486-A8D1E4FF0119}"/>
              </a:ext>
            </a:extLst>
          </p:cNvPr>
          <p:cNvSpPr txBox="1"/>
          <p:nvPr/>
        </p:nvSpPr>
        <p:spPr>
          <a:xfrm>
            <a:off x="5028097" y="4389131"/>
            <a:ext cx="1314966" cy="400110"/>
          </a:xfrm>
          <a:prstGeom prst="rect">
            <a:avLst/>
          </a:prstGeom>
          <a:noFill/>
        </p:spPr>
        <p:txBody>
          <a:bodyPr wrap="square">
            <a:spAutoFit/>
          </a:bodyPr>
          <a:lstStyle/>
          <a:p>
            <a:pPr algn="ctr"/>
            <a:r>
              <a:rPr lang="ru-RU" sz="1000" b="1" dirty="0">
                <a:solidFill>
                  <a:prstClr val="black"/>
                </a:solidFill>
                <a:latin typeface="Times New Roman" panose="02020603050405020304" pitchFamily="18" charset="0"/>
                <a:cs typeface="Times New Roman" panose="02020603050405020304" pitchFamily="18" charset="0"/>
              </a:rPr>
              <a:t>ҚД</a:t>
            </a:r>
            <a:r>
              <a:rPr kumimoji="0" lang="ru-RU"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тип – </a:t>
            </a:r>
          </a:p>
          <a:p>
            <a:pPr marL="171450" indent="-171450" algn="ctr">
              <a:buFont typeface="Wingdings" panose="05000000000000000000" pitchFamily="2" charset="2"/>
              <a:buChar char="ü"/>
            </a:pPr>
            <a:r>
              <a:rPr kumimoji="0" lang="ru-RU"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код МКБ-10 </a:t>
            </a:r>
            <a:r>
              <a:rPr kumimoji="0" lang="ru-RU" sz="1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Е11</a:t>
            </a:r>
            <a:endParaRPr lang="ru-KZ" sz="1000" b="1" dirty="0">
              <a:solidFill>
                <a:srgbClr val="002060"/>
              </a:solidFill>
            </a:endParaRPr>
          </a:p>
        </p:txBody>
      </p:sp>
    </p:spTree>
    <p:extLst>
      <p:ext uri="{BB962C8B-B14F-4D97-AF65-F5344CB8AC3E}">
        <p14:creationId xmlns:p14="http://schemas.microsoft.com/office/powerpoint/2010/main" val="1023376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A35F-0C36-6308-B11F-7458A646C76F}"/>
            </a:ext>
          </a:extLst>
        </p:cNvPr>
        <p:cNvGrpSpPr/>
        <p:nvPr/>
      </p:nvGrpSpPr>
      <p:grpSpPr>
        <a:xfrm>
          <a:off x="0" y="0"/>
          <a:ext cx="0" cy="0"/>
          <a:chOff x="0" y="0"/>
          <a:chExt cx="0" cy="0"/>
        </a:xfrm>
      </p:grpSpPr>
      <p:sp>
        <p:nvSpPr>
          <p:cNvPr id="14" name="Rectangle: Rounded Corners 4">
            <a:extLst>
              <a:ext uri="{FF2B5EF4-FFF2-40B4-BE49-F238E27FC236}">
                <a16:creationId xmlns:a16="http://schemas.microsoft.com/office/drawing/2014/main" id="{CC334316-6C9B-65D4-A5F3-0C85CA48B01A}"/>
              </a:ext>
            </a:extLst>
          </p:cNvPr>
          <p:cNvSpPr/>
          <p:nvPr/>
        </p:nvSpPr>
        <p:spPr>
          <a:xfrm>
            <a:off x="41652" y="1220486"/>
            <a:ext cx="4412740" cy="498989"/>
          </a:xfrm>
          <a:prstGeom prst="roundRect">
            <a:avLst>
              <a:gd name="adj" fmla="val 106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rgbClr val="002060"/>
                </a:solidFill>
                <a:latin typeface="Times New Roman" panose="02020603050405020304" pitchFamily="18" charset="0"/>
                <a:cs typeface="Times New Roman" panose="02020603050405020304" pitchFamily="18" charset="0"/>
              </a:rPr>
              <a:t>8 ТЕРАПЕВТИКАЛЫҚ ТОП</a:t>
            </a:r>
          </a:p>
          <a:p>
            <a:pPr algn="ctr">
              <a:defRPr/>
            </a:pPr>
            <a:r>
              <a:rPr lang="ru-RU" sz="1200" b="1" dirty="0">
                <a:solidFill>
                  <a:srgbClr val="002060"/>
                </a:solidFill>
                <a:latin typeface="Times New Roman" panose="02020603050405020304" pitchFamily="18" charset="0"/>
                <a:cs typeface="Times New Roman" panose="02020603050405020304" pitchFamily="18" charset="0"/>
              </a:rPr>
              <a:t>23 ДӘРІЛІК ЗАТ </a:t>
            </a:r>
          </a:p>
          <a:p>
            <a:pPr algn="ctr" eaLnBrk="1" fontAlgn="auto" hangingPunct="1">
              <a:spcBef>
                <a:spcPts val="0"/>
              </a:spcBef>
              <a:spcAft>
                <a:spcPts val="0"/>
              </a:spcAft>
              <a:defRPr/>
            </a:pPr>
            <a:r>
              <a:rPr lang="ru-RU" sz="1200" b="1" dirty="0">
                <a:solidFill>
                  <a:srgbClr val="002060"/>
                </a:solidFill>
                <a:latin typeface="Times New Roman" panose="02020603050405020304" pitchFamily="18" charset="0"/>
                <a:cs typeface="Times New Roman" panose="02020603050405020304" pitchFamily="18" charset="0"/>
              </a:rPr>
              <a:t> </a:t>
            </a:r>
          </a:p>
        </p:txBody>
      </p:sp>
      <p:pic>
        <p:nvPicPr>
          <p:cNvPr id="4" name="object 6">
            <a:extLst>
              <a:ext uri="{FF2B5EF4-FFF2-40B4-BE49-F238E27FC236}">
                <a16:creationId xmlns:a16="http://schemas.microsoft.com/office/drawing/2014/main" id="{E28FFC1F-1AE2-F401-EE53-174873AB430E}"/>
              </a:ext>
            </a:extLst>
          </p:cNvPr>
          <p:cNvPicPr/>
          <p:nvPr/>
        </p:nvPicPr>
        <p:blipFill>
          <a:blip r:embed="rId3" cstate="print"/>
          <a:stretch>
            <a:fillRect/>
          </a:stretch>
        </p:blipFill>
        <p:spPr>
          <a:xfrm>
            <a:off x="68424" y="0"/>
            <a:ext cx="3916680" cy="843740"/>
          </a:xfrm>
          <a:prstGeom prst="rect">
            <a:avLst/>
          </a:prstGeom>
        </p:spPr>
      </p:pic>
      <p:sp>
        <p:nvSpPr>
          <p:cNvPr id="5" name="object 5">
            <a:extLst>
              <a:ext uri="{FF2B5EF4-FFF2-40B4-BE49-F238E27FC236}">
                <a16:creationId xmlns:a16="http://schemas.microsoft.com/office/drawing/2014/main" id="{C4E108AC-DB08-3EE7-A190-4FB85CCEE376}"/>
              </a:ext>
            </a:extLst>
          </p:cNvPr>
          <p:cNvSpPr/>
          <p:nvPr/>
        </p:nvSpPr>
        <p:spPr>
          <a:xfrm>
            <a:off x="3801979" y="0"/>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ru-RU" b="1" dirty="0" err="1">
                <a:solidFill>
                  <a:schemeClr val="bg1"/>
                </a:solidFill>
                <a:latin typeface="Times New Roman" panose="02020603050405020304" pitchFamily="18" charset="0"/>
                <a:cs typeface="Times New Roman" panose="02020603050405020304" pitchFamily="18" charset="0"/>
              </a:rPr>
              <a:t>Дербестендірілген</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жоспарлау</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барысында</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туындайтын</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проблемалар</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2" name="Google Shape;290;p4">
            <a:extLst>
              <a:ext uri="{FF2B5EF4-FFF2-40B4-BE49-F238E27FC236}">
                <a16:creationId xmlns:a16="http://schemas.microsoft.com/office/drawing/2014/main" id="{D2DDD326-D613-5C5F-1C04-803A2DD73F1A}"/>
              </a:ext>
            </a:extLst>
          </p:cNvPr>
          <p:cNvSpPr txBox="1"/>
          <p:nvPr/>
        </p:nvSpPr>
        <p:spPr>
          <a:xfrm>
            <a:off x="2969912" y="585004"/>
            <a:ext cx="5860459" cy="306994"/>
          </a:xfrm>
          <a:prstGeom prst="rect">
            <a:avLst/>
          </a:prstGeom>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124" tIns="30124" rIns="30124" bIns="30124">
            <a:spAutoFit/>
          </a:bodyPr>
          <a:lstStyle>
            <a:lvl1pPr>
              <a:lnSpc>
                <a:spcPct val="108333"/>
              </a:lnSpc>
              <a:defRPr sz="2000" b="1">
                <a:solidFill>
                  <a:srgbClr val="305A98"/>
                </a:solidFill>
                <a:latin typeface="Tahoma"/>
                <a:ea typeface="Tahoma"/>
                <a:cs typeface="Tahoma"/>
                <a:sym typeface="Tahoma"/>
              </a:defRPr>
            </a:lvl1pPr>
          </a:lstStyle>
          <a:p>
            <a:pPr algn="ctr"/>
            <a:r>
              <a:rPr lang="ru-RU" sz="1600" dirty="0">
                <a:solidFill>
                  <a:srgbClr val="FF0000"/>
                </a:solidFill>
                <a:latin typeface="Arial" panose="020B0604020202020204" pitchFamily="34" charset="0"/>
                <a:cs typeface="Arial" panose="020B0604020202020204" pitchFamily="34" charset="0"/>
              </a:rPr>
              <a:t>      ҚАНТТЫ ДИАБЕТ </a:t>
            </a:r>
            <a:r>
              <a:rPr lang="pl-PL" sz="1600" dirty="0">
                <a:solidFill>
                  <a:srgbClr val="FF0000"/>
                </a:solidFill>
                <a:latin typeface="Arial" panose="020B0604020202020204" pitchFamily="34" charset="0"/>
                <a:cs typeface="Arial" panose="020B0604020202020204" pitchFamily="34" charset="0"/>
              </a:rPr>
              <a:t>(E10-</a:t>
            </a:r>
            <a:r>
              <a:rPr lang="ru-RU" sz="1600" dirty="0">
                <a:solidFill>
                  <a:srgbClr val="FF0000"/>
                </a:solidFill>
                <a:latin typeface="Arial" panose="020B0604020202020204" pitchFamily="34" charset="0"/>
                <a:cs typeface="Arial" panose="020B0604020202020204" pitchFamily="34" charset="0"/>
              </a:rPr>
              <a:t>Е11)</a:t>
            </a:r>
          </a:p>
        </p:txBody>
      </p:sp>
      <p:sp>
        <p:nvSpPr>
          <p:cNvPr id="3" name="Google Shape;292;p4">
            <a:extLst>
              <a:ext uri="{FF2B5EF4-FFF2-40B4-BE49-F238E27FC236}">
                <a16:creationId xmlns:a16="http://schemas.microsoft.com/office/drawing/2014/main" id="{DAA8C0AF-BAD1-BC3C-649D-7C24C5334783}"/>
              </a:ext>
            </a:extLst>
          </p:cNvPr>
          <p:cNvSpPr/>
          <p:nvPr/>
        </p:nvSpPr>
        <p:spPr>
          <a:xfrm>
            <a:off x="83846" y="880160"/>
            <a:ext cx="4454243" cy="362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88" y="0"/>
                </a:lnTo>
                <a:lnTo>
                  <a:pt x="21600" y="10800"/>
                </a:lnTo>
                <a:lnTo>
                  <a:pt x="20488" y="21600"/>
                </a:lnTo>
                <a:lnTo>
                  <a:pt x="0" y="21600"/>
                </a:lnTo>
                <a:close/>
              </a:path>
            </a:pathLst>
          </a:custGeom>
          <a:solidFill>
            <a:schemeClr val="accent1">
              <a:lumMod val="20000"/>
              <a:lumOff val="80000"/>
            </a:schemeClr>
          </a:solidFill>
          <a:ln w="12700">
            <a:miter lim="400000"/>
          </a:ln>
          <a:effectLst>
            <a:outerShdw blurRad="50800" dist="38100" dir="2700000" algn="tl" rotWithShape="0">
              <a:prstClr val="black">
                <a:alpha val="40000"/>
              </a:prstClr>
            </a:outerShdw>
          </a:effectLst>
        </p:spPr>
        <p:txBody>
          <a:bodyPr lIns="45719" rIns="45719" anchor="ctr"/>
          <a:lstStyle/>
          <a:p>
            <a:pPr algn="ctr">
              <a:defRPr>
                <a:solidFill>
                  <a:srgbClr val="FFFFFF"/>
                </a:solidFill>
                <a:latin typeface="Calibri"/>
                <a:ea typeface="Calibri"/>
                <a:cs typeface="Calibri"/>
                <a:sym typeface="Calibri"/>
              </a:defRPr>
            </a:pPr>
            <a:endParaRPr>
              <a:solidFill>
                <a:srgbClr val="FFFFFF"/>
              </a:solidFill>
              <a:latin typeface="Arial" panose="020B0604020202020204" pitchFamily="34" charset="0"/>
              <a:ea typeface="Calibri"/>
              <a:cs typeface="Arial" panose="020B0604020202020204" pitchFamily="34" charset="0"/>
              <a:sym typeface="Calibri"/>
            </a:endParaRPr>
          </a:p>
        </p:txBody>
      </p:sp>
      <p:sp>
        <p:nvSpPr>
          <p:cNvPr id="12" name="Google Shape;293;p4">
            <a:extLst>
              <a:ext uri="{FF2B5EF4-FFF2-40B4-BE49-F238E27FC236}">
                <a16:creationId xmlns:a16="http://schemas.microsoft.com/office/drawing/2014/main" id="{928B05E2-5A98-AADF-2DDD-F31222A7027D}"/>
              </a:ext>
            </a:extLst>
          </p:cNvPr>
          <p:cNvSpPr txBox="1"/>
          <p:nvPr/>
        </p:nvSpPr>
        <p:spPr>
          <a:xfrm>
            <a:off x="349270" y="904610"/>
            <a:ext cx="5226698" cy="291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7624" tIns="37624" rIns="37624" bIns="37624">
            <a:spAutoFit/>
          </a:bodyPr>
          <a:lstStyle/>
          <a:p>
            <a:pPr algn="ctr">
              <a:defRPr sz="1600" b="1">
                <a:solidFill>
                  <a:srgbClr val="FFFFFF"/>
                </a:solidFill>
                <a:latin typeface="Tahoma"/>
                <a:ea typeface="Tahoma"/>
                <a:cs typeface="Tahoma"/>
                <a:sym typeface="Tahoma"/>
              </a:defRPr>
            </a:pPr>
            <a:r>
              <a:rPr lang="ru-RU" sz="1400" b="1" dirty="0">
                <a:solidFill>
                  <a:schemeClr val="tx1">
                    <a:lumMod val="95000"/>
                    <a:lumOff val="5000"/>
                  </a:schemeClr>
                </a:solidFill>
                <a:latin typeface="Times New Roman" panose="02020603050405020304" pitchFamily="18" charset="0"/>
                <a:ea typeface="Tahoma"/>
                <a:cs typeface="Times New Roman" panose="02020603050405020304" pitchFamily="18" charset="0"/>
                <a:sym typeface="Tahoma"/>
              </a:rPr>
              <a:t>ДЕЙСТВУЮЩАЯ МОДЕЛЬ</a:t>
            </a:r>
          </a:p>
        </p:txBody>
      </p:sp>
      <p:graphicFrame>
        <p:nvGraphicFramePr>
          <p:cNvPr id="7" name="Таблица 6">
            <a:extLst>
              <a:ext uri="{FF2B5EF4-FFF2-40B4-BE49-F238E27FC236}">
                <a16:creationId xmlns:a16="http://schemas.microsoft.com/office/drawing/2014/main" id="{7CEA376C-79B5-D596-E2FE-EE435E89621D}"/>
              </a:ext>
            </a:extLst>
          </p:cNvPr>
          <p:cNvGraphicFramePr>
            <a:graphicFrameLocks noGrp="1"/>
          </p:cNvGraphicFramePr>
          <p:nvPr>
            <p:extLst>
              <p:ext uri="{D42A27DB-BD31-4B8C-83A1-F6EECF244321}">
                <p14:modId xmlns:p14="http://schemas.microsoft.com/office/powerpoint/2010/main" val="1377042987"/>
              </p:ext>
            </p:extLst>
          </p:nvPr>
        </p:nvGraphicFramePr>
        <p:xfrm>
          <a:off x="41652" y="1675823"/>
          <a:ext cx="4416469" cy="5149849"/>
        </p:xfrm>
        <a:graphic>
          <a:graphicData uri="http://schemas.openxmlformats.org/drawingml/2006/table">
            <a:tbl>
              <a:tblPr firstRow="1"/>
              <a:tblGrid>
                <a:gridCol w="236978">
                  <a:extLst>
                    <a:ext uri="{9D8B030D-6E8A-4147-A177-3AD203B41FA5}">
                      <a16:colId xmlns:a16="http://schemas.microsoft.com/office/drawing/2014/main" val="2045141500"/>
                    </a:ext>
                  </a:extLst>
                </a:gridCol>
                <a:gridCol w="1031322">
                  <a:extLst>
                    <a:ext uri="{9D8B030D-6E8A-4147-A177-3AD203B41FA5}">
                      <a16:colId xmlns:a16="http://schemas.microsoft.com/office/drawing/2014/main" val="643414667"/>
                    </a:ext>
                  </a:extLst>
                </a:gridCol>
                <a:gridCol w="109575">
                  <a:extLst>
                    <a:ext uri="{9D8B030D-6E8A-4147-A177-3AD203B41FA5}">
                      <a16:colId xmlns:a16="http://schemas.microsoft.com/office/drawing/2014/main" val="4285860344"/>
                    </a:ext>
                  </a:extLst>
                </a:gridCol>
                <a:gridCol w="3038594">
                  <a:extLst>
                    <a:ext uri="{9D8B030D-6E8A-4147-A177-3AD203B41FA5}">
                      <a16:colId xmlns:a16="http://schemas.microsoft.com/office/drawing/2014/main" val="2930579453"/>
                    </a:ext>
                  </a:extLst>
                </a:gridCol>
              </a:tblGrid>
              <a:tr h="267743">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l" fontAlgn="t"/>
                      <a:r>
                        <a:rPr lang="ru-RU" sz="900" b="1" u="none" strike="noStrike" dirty="0">
                          <a:solidFill>
                            <a:srgbClr val="000000"/>
                          </a:solidFill>
                          <a:effectLst/>
                          <a:latin typeface="Times New Roman" panose="02020603050405020304" pitchFamily="18" charset="0"/>
                          <a:cs typeface="Times New Roman" panose="02020603050405020304" pitchFamily="18" charset="0"/>
                        </a:rPr>
                        <a:t>№</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t"/>
                      <a:r>
                        <a:rPr lang="ru-RU" sz="900" b="1" u="none" strike="noStrike" dirty="0">
                          <a:solidFill>
                            <a:srgbClr val="000000"/>
                          </a:solidFill>
                          <a:effectLst/>
                          <a:latin typeface="Times New Roman" panose="02020603050405020304" pitchFamily="18" charset="0"/>
                          <a:cs typeface="Times New Roman" panose="02020603050405020304" pitchFamily="18" charset="0"/>
                        </a:rPr>
                        <a:t>ФТТ</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t"/>
                      <a:r>
                        <a:rPr lang="ru-RU" sz="900" b="1" i="0" u="none" strike="noStrike" dirty="0">
                          <a:solidFill>
                            <a:srgbClr val="000000"/>
                          </a:solidFill>
                          <a:effectLst/>
                          <a:latin typeface="Times New Roman" panose="02020603050405020304" pitchFamily="18" charset="0"/>
                          <a:cs typeface="Times New Roman" panose="02020603050405020304" pitchFamily="18" charset="0"/>
                        </a:rPr>
                        <a:t>ХПА</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hMerge="1">
                  <a:txBody>
                    <a:bodyPr/>
                    <a:lstStyle/>
                    <a:p>
                      <a:pPr algn="ctr" fontAlgn="t"/>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4472C4"/>
                      </a:solidFill>
                      <a:prstDash val="solid"/>
                      <a:round/>
                      <a:headEnd type="none" w="med" len="med"/>
                      <a:tailEnd type="none" w="med" len="med"/>
                    </a:lnL>
                    <a:lnR w="12700" cmpd="sng">
                      <a:solidFill>
                        <a:srgbClr val="4472C4"/>
                      </a:solidFill>
                    </a:lnR>
                    <a:lnT w="12700" cmpd="sng">
                      <a:solidFill>
                        <a:srgbClr val="4472C4"/>
                      </a:solidFill>
                    </a:lnT>
                    <a:lnB w="254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86674"/>
                  </a:ext>
                </a:extLst>
              </a:tr>
              <a:tr h="1361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1" u="none" strike="noStrike">
                          <a:solidFill>
                            <a:srgbClr val="000000"/>
                          </a:solidFill>
                          <a:effectLst/>
                          <a:latin typeface="Times New Roman" panose="02020603050405020304" pitchFamily="18" charset="0"/>
                          <a:cs typeface="Times New Roman" panose="02020603050405020304" pitchFamily="18" charset="0"/>
                        </a:rPr>
                        <a:t> </a:t>
                      </a:r>
                      <a:endParaRPr lang="x-none" sz="9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1" u="none" strike="noStrike" dirty="0">
                          <a:solidFill>
                            <a:srgbClr val="000000"/>
                          </a:solidFill>
                          <a:effectLst/>
                          <a:latin typeface="Times New Roman" panose="02020603050405020304" pitchFamily="18" charset="0"/>
                          <a:cs typeface="Times New Roman" panose="02020603050405020304" pitchFamily="18" charset="0"/>
                        </a:rPr>
                        <a:t>Диабет сахарный</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x-none"/>
                    </a:p>
                  </a:txBody>
                  <a:tcPr/>
                </a:tc>
                <a:tc hMerge="1">
                  <a:txBody>
                    <a:bodyPr/>
                    <a:lstStyle/>
                    <a:p>
                      <a:pPr algn="l" fontAlgn="t"/>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4472C4"/>
                      </a:solidFill>
                      <a:prstDash val="solid"/>
                      <a:round/>
                      <a:headEnd type="none" w="med" len="med"/>
                      <a:tailEnd type="none" w="med" len="med"/>
                    </a:lnL>
                    <a:lnR w="12700" cmpd="sng">
                      <a:solidFill>
                        <a:srgbClr val="4472C4"/>
                      </a:solidFill>
                    </a:lnR>
                    <a:lnT w="254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4471766"/>
                  </a:ext>
                </a:extLst>
              </a:tr>
              <a:tr h="151250">
                <a:tc rowSpan="1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a:solidFill>
                            <a:srgbClr val="000000"/>
                          </a:solidFill>
                          <a:effectLst/>
                          <a:latin typeface="Times New Roman" panose="02020603050405020304" pitchFamily="18" charset="0"/>
                          <a:cs typeface="Times New Roman" panose="02020603050405020304" pitchFamily="18" charset="0"/>
                        </a:rPr>
                        <a:t>1</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1" u="none" strike="noStrike" dirty="0">
                          <a:solidFill>
                            <a:srgbClr val="000000"/>
                          </a:solidFill>
                          <a:effectLst/>
                          <a:latin typeface="Times New Roman" panose="02020603050405020304" pitchFamily="18" charset="0"/>
                          <a:cs typeface="Times New Roman" panose="02020603050405020304" pitchFamily="18" charset="0"/>
                        </a:rPr>
                        <a:t>Инсулины</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hMerge="1">
                  <a:txBody>
                    <a:bodyPr/>
                    <a:lstStyle/>
                    <a:p>
                      <a:endParaRPr lang="x-none"/>
                    </a:p>
                  </a:txBody>
                  <a:tcPr/>
                </a:tc>
                <a:tc hMerge="1">
                  <a:txBody>
                    <a:bodyPr/>
                    <a:lstStyle/>
                    <a:p>
                      <a:pPr algn="l" fontAlgn="t"/>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4472C4"/>
                      </a:solidFill>
                      <a:prstDash val="solid"/>
                      <a:round/>
                      <a:headEnd type="none" w="med" len="med"/>
                      <a:tailEnd type="none" w="med" len="med"/>
                    </a:lnL>
                    <a:lnR w="12700" cmpd="sng">
                      <a:solidFill>
                        <a:srgbClr val="4472C4"/>
                      </a:solid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736335"/>
                  </a:ext>
                </a:extLst>
              </a:tr>
              <a:tr h="302501">
                <a:tc vMerge="1">
                  <a:txBody>
                    <a:bodyPr/>
                    <a:lstStyle/>
                    <a:p>
                      <a:endParaRPr lang="x-none"/>
                    </a:p>
                  </a:txBody>
                  <a:tcPr/>
                </a:tc>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a:solidFill>
                            <a:srgbClr val="000000"/>
                          </a:solidFill>
                          <a:effectLst/>
                          <a:latin typeface="Times New Roman" panose="02020603050405020304" pitchFamily="18" charset="0"/>
                          <a:cs typeface="Times New Roman" panose="02020603050405020304" pitchFamily="18" charset="0"/>
                        </a:rPr>
                        <a:t>1.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Адамнан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алынған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инсулин</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a:solidFill>
                            <a:srgbClr val="000000"/>
                          </a:solidFill>
                          <a:effectLst/>
                          <a:latin typeface="Times New Roman" panose="02020603050405020304" pitchFamily="18" charset="0"/>
                          <a:cs typeface="Times New Roman" panose="02020603050405020304" pitchFamily="18" charset="0"/>
                        </a:rPr>
                        <a:t>инсулин растворимый человеческий, генно-инженерный, раствор для инъекций</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a:txBody>
                    <a:body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адамға</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тән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гендік-инженерлік</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жолмен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алынған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еритін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инсулин,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инъекцияға</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арналған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ерітінді</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30612693"/>
                  </a:ext>
                </a:extLst>
              </a:tr>
              <a:tr h="329029">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изофан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человеческий генно-инженерный суточного действия (средний), суспензия</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a:txBody>
                    <a:body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гендік-инженерлік</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әдіспен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алынған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адам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инсулині</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изофан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орташа</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әсер</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ететін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суспензия</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660716892"/>
                  </a:ext>
                </a:extLst>
              </a:tr>
              <a:tr h="151250">
                <a:tc vMerge="1">
                  <a:txBody>
                    <a:bodyPr/>
                    <a:lstStyle/>
                    <a:p>
                      <a:endParaRPr lang="x-none"/>
                    </a:p>
                  </a:txBody>
                  <a:tcPr/>
                </a:tc>
                <a:tc rowSpan="3"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2. Базаль</a:t>
                      </a:r>
                      <a:r>
                        <a:rPr lang="kk-KZ" sz="900" b="0" u="none" strike="noStrike" dirty="0">
                          <a:solidFill>
                            <a:srgbClr val="000000"/>
                          </a:solidFill>
                          <a:effectLst/>
                          <a:latin typeface="Times New Roman" panose="02020603050405020304" pitchFamily="18" charset="0"/>
                          <a:cs typeface="Times New Roman" panose="02020603050405020304" pitchFamily="18" charset="0"/>
                        </a:rPr>
                        <a:t>ды</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инсулин</a:t>
                      </a:r>
                      <a:r>
                        <a:rPr lang="kk-KZ" sz="900" b="0" u="none" strike="noStrike" dirty="0">
                          <a:solidFill>
                            <a:srgbClr val="000000"/>
                          </a:solidFill>
                          <a:effectLst/>
                          <a:latin typeface="Times New Roman" panose="02020603050405020304" pitchFamily="18" charset="0"/>
                          <a:cs typeface="Times New Roman" panose="02020603050405020304" pitchFamily="18" charset="0"/>
                        </a:rPr>
                        <a:t>дер</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x-none" sz="900" b="0" u="none" strike="noStrike" dirty="0" err="1">
                          <a:solidFill>
                            <a:srgbClr val="000000"/>
                          </a:solidFill>
                          <a:effectLst/>
                          <a:latin typeface="Times New Roman" panose="02020603050405020304" pitchFamily="18" charset="0"/>
                          <a:cs typeface="Times New Roman" panose="02020603050405020304" pitchFamily="18" charset="0"/>
                        </a:rPr>
                        <a:t>гларгин</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100 ЕД/мл и 300 ЕД/мл</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гларгин 100 ЕД/мл </a:t>
                      </a:r>
                      <a:r>
                        <a:rPr lang="kk-KZ" sz="900" b="0" u="none" strike="noStrike" dirty="0">
                          <a:solidFill>
                            <a:srgbClr val="000000"/>
                          </a:solidFill>
                          <a:effectLst/>
                          <a:latin typeface="Times New Roman" panose="02020603050405020304" pitchFamily="18" charset="0"/>
                          <a:cs typeface="Times New Roman" panose="02020603050405020304" pitchFamily="18" charset="0"/>
                        </a:rPr>
                        <a:t>және</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300 ЕД/мл</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023460048"/>
                  </a:ext>
                </a:extLst>
              </a:tr>
              <a:tr h="186412">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x-none" sz="900" b="0" u="none" strike="noStrike" dirty="0" err="1">
                          <a:solidFill>
                            <a:srgbClr val="000000"/>
                          </a:solidFill>
                          <a:effectLst/>
                          <a:latin typeface="Times New Roman" panose="02020603050405020304" pitchFamily="18" charset="0"/>
                          <a:cs typeface="Times New Roman" panose="02020603050405020304" pitchFamily="18" charset="0"/>
                        </a:rPr>
                        <a:t>детемир</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a:txBody>
                    <a:bodyPr/>
                    <a:lstStyle/>
                    <a:p>
                      <a:r>
                        <a:rPr lang="x-none" sz="900" b="0" u="none" strike="noStrike">
                          <a:solidFill>
                            <a:srgbClr val="000000"/>
                          </a:solidFill>
                          <a:effectLst/>
                          <a:latin typeface="Times New Roman" panose="02020603050405020304" pitchFamily="18" charset="0"/>
                          <a:cs typeface="Times New Roman" panose="02020603050405020304" pitchFamily="18" charset="0"/>
                        </a:rPr>
                        <a:t>инсулин детемир</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660193398"/>
                  </a:ext>
                </a:extLst>
              </a:tr>
              <a:tr h="151250">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деглудек</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chemeClr val="bg1"/>
                    </a:solidFill>
                  </a:tcPr>
                </a:tc>
                <a:tc>
                  <a:txBody>
                    <a:bodyPr/>
                    <a:lstStyle/>
                    <a:p>
                      <a:r>
                        <a:rPr lang="ru-RU" sz="900" b="0" u="none" strike="noStrike">
                          <a:solidFill>
                            <a:srgbClr val="000000"/>
                          </a:solidFill>
                          <a:effectLst/>
                          <a:latin typeface="Times New Roman" panose="02020603050405020304" pitchFamily="18" charset="0"/>
                          <a:cs typeface="Times New Roman" panose="02020603050405020304" pitchFamily="18" charset="0"/>
                        </a:rPr>
                        <a:t>инсулин деглудек</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9546946"/>
                  </a:ext>
                </a:extLst>
              </a:tr>
              <a:tr h="151250">
                <a:tc vMerge="1">
                  <a:txBody>
                    <a:bodyPr/>
                    <a:lstStyle/>
                    <a:p>
                      <a:endParaRPr lang="x-none"/>
                    </a:p>
                  </a:txBody>
                  <a:tcPr/>
                </a:tc>
                <a:tc rowSpan="3"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kk-KZ" sz="900" b="0" u="none" strike="noStrike" dirty="0">
                          <a:solidFill>
                            <a:srgbClr val="000000"/>
                          </a:solidFill>
                          <a:effectLst/>
                          <a:latin typeface="Times New Roman" panose="02020603050405020304" pitchFamily="18" charset="0"/>
                          <a:cs typeface="Times New Roman" panose="02020603050405020304" pitchFamily="18" charset="0"/>
                        </a:rPr>
                        <a:t>3.Ультрақысқа әсер ететін инсулиндер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глулизин</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x-none" sz="900" b="0" u="none" strike="noStrike">
                          <a:solidFill>
                            <a:srgbClr val="000000"/>
                          </a:solidFill>
                          <a:effectLst/>
                          <a:latin typeface="Times New Roman" panose="02020603050405020304" pitchFamily="18" charset="0"/>
                          <a:cs typeface="Times New Roman" panose="02020603050405020304" pitchFamily="18" charset="0"/>
                        </a:rPr>
                        <a:t>инсулин глулизин</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4113470535"/>
                  </a:ext>
                </a:extLst>
              </a:tr>
              <a:tr h="136143">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x-none" sz="900" b="0" u="none" strike="noStrike">
                          <a:solidFill>
                            <a:srgbClr val="000000"/>
                          </a:solidFill>
                          <a:effectLst/>
                          <a:latin typeface="Times New Roman" panose="02020603050405020304" pitchFamily="18" charset="0"/>
                          <a:cs typeface="Times New Roman" panose="02020603050405020304" pitchFamily="18" charset="0"/>
                        </a:rPr>
                        <a:t>инсулин лизпро</a:t>
                      </a:r>
                      <a:endParaRPr lang="x-none" sz="90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r>
                        <a:rPr lang="x-none" sz="900" b="0" u="none" strike="noStrike">
                          <a:solidFill>
                            <a:srgbClr val="000000"/>
                          </a:solidFill>
                          <a:effectLst/>
                          <a:latin typeface="Times New Roman" panose="02020603050405020304" pitchFamily="18" charset="0"/>
                          <a:cs typeface="Times New Roman" panose="02020603050405020304" pitchFamily="18" charset="0"/>
                        </a:rPr>
                        <a:t>инсулин лизпро</a:t>
                      </a:r>
                      <a:endParaRPr lang="x-none" sz="90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222864092"/>
                  </a:ext>
                </a:extLst>
              </a:tr>
              <a:tr h="167524">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x-none" sz="900" b="0" u="none" strike="noStrike" dirty="0" err="1">
                          <a:solidFill>
                            <a:srgbClr val="000000"/>
                          </a:solidFill>
                          <a:effectLst/>
                          <a:latin typeface="Times New Roman" panose="02020603050405020304" pitchFamily="18" charset="0"/>
                          <a:cs typeface="Times New Roman" panose="02020603050405020304" pitchFamily="18" charset="0"/>
                        </a:rPr>
                        <a:t>аспарт</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r>
                        <a:rPr lang="x-none" sz="900" b="0" u="none" strike="noStrike">
                          <a:solidFill>
                            <a:srgbClr val="000000"/>
                          </a:solidFill>
                          <a:effectLst/>
                          <a:latin typeface="Times New Roman" panose="02020603050405020304" pitchFamily="18" charset="0"/>
                          <a:cs typeface="Times New Roman" panose="02020603050405020304" pitchFamily="18" charset="0"/>
                        </a:rPr>
                        <a:t>инсулин аспарт</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749047023"/>
                  </a:ext>
                </a:extLst>
              </a:tr>
              <a:tr h="272285">
                <a:tc vMerge="1">
                  <a:txBody>
                    <a:bodyPr/>
                    <a:lstStyle/>
                    <a:p>
                      <a:endParaRPr lang="x-none"/>
                    </a:p>
                  </a:txBody>
                  <a:tcPr/>
                </a:tc>
                <a:tc rowSpan="3"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a:solidFill>
                            <a:srgbClr val="000000"/>
                          </a:solidFill>
                          <a:effectLst/>
                          <a:latin typeface="Times New Roman" panose="02020603050405020304" pitchFamily="18" charset="0"/>
                          <a:cs typeface="Times New Roman" panose="02020603050405020304" pitchFamily="18" charset="0"/>
                        </a:rPr>
                        <a:t>4.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Аралас</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u="none" strike="noStrike" dirty="0" err="1">
                          <a:solidFill>
                            <a:srgbClr val="000000"/>
                          </a:solidFill>
                          <a:effectLst/>
                          <a:latin typeface="Times New Roman" panose="02020603050405020304" pitchFamily="18" charset="0"/>
                          <a:cs typeface="Times New Roman" panose="02020603050405020304" pitchFamily="18" charset="0"/>
                        </a:rPr>
                        <a:t>инсулиндер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аспарт двухфазный в комбинации с инсулином средней продолжительности</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kk-KZ" sz="900" b="0" u="none" strike="noStrike" dirty="0">
                          <a:solidFill>
                            <a:srgbClr val="000000"/>
                          </a:solidFill>
                          <a:effectLst/>
                          <a:latin typeface="Times New Roman" panose="02020603050405020304" pitchFamily="18" charset="0"/>
                          <a:cs typeface="Times New Roman" panose="02020603050405020304" pitchFamily="18" charset="0"/>
                        </a:rPr>
                        <a:t>Орташа әсер ету ұзақтығындағы инсулинмен біріктірілген екі фазалы инсулин аспарт</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532849305"/>
                  </a:ext>
                </a:extLst>
              </a:tr>
              <a:tr h="338730">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x-none" sz="900" b="0" u="none" strike="noStrike" dirty="0" err="1">
                          <a:solidFill>
                            <a:srgbClr val="000000"/>
                          </a:solidFill>
                          <a:effectLst/>
                          <a:latin typeface="Times New Roman" panose="02020603050405020304" pitchFamily="18" charset="0"/>
                          <a:cs typeface="Times New Roman" panose="02020603050405020304" pitchFamily="18" charset="0"/>
                        </a:rPr>
                        <a:t>лизпро</a:t>
                      </a:r>
                      <a:r>
                        <a:rPr lang="x-none" sz="900" b="0" u="none" strike="noStrike" dirty="0">
                          <a:solidFill>
                            <a:srgbClr val="000000"/>
                          </a:solidFill>
                          <a:effectLst/>
                          <a:latin typeface="Times New Roman" panose="02020603050405020304" pitchFamily="18" charset="0"/>
                          <a:cs typeface="Times New Roman" panose="02020603050405020304" pitchFamily="18" charset="0"/>
                        </a:rPr>
                        <a:t> двухфазный в комбинации с инсулином средней продолжительности</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лизпро двухфазный в комбинации с инсулином средней продолжительности</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4151829337"/>
                  </a:ext>
                </a:extLst>
              </a:tr>
              <a:tr h="272285">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инсулин двухфазный человеческий генно-инженерный, суспензия</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kk-KZ" sz="900" b="0" u="none" strike="noStrike" dirty="0">
                          <a:solidFill>
                            <a:srgbClr val="000000"/>
                          </a:solidFill>
                          <a:effectLst/>
                          <a:latin typeface="Times New Roman" panose="02020603050405020304" pitchFamily="18" charset="0"/>
                          <a:cs typeface="Times New Roman" panose="02020603050405020304" pitchFamily="18" charset="0"/>
                        </a:rPr>
                        <a:t>Орташа әсер ететін инсулинмен біріктірілген екі фазалы (қысқа және ұзақ әсерлі компоненттері бар) инсулин лизпро</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634291602"/>
                  </a:ext>
                </a:extLst>
              </a:tr>
              <a:tr h="1512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2</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Бигуанид</a:t>
                      </a:r>
                      <a:r>
                        <a:rPr lang="kk-KZ" sz="900" b="0" u="none" strike="noStrike" dirty="0">
                          <a:solidFill>
                            <a:srgbClr val="000000"/>
                          </a:solidFill>
                          <a:effectLst/>
                          <a:latin typeface="Times New Roman" panose="02020603050405020304" pitchFamily="18" charset="0"/>
                          <a:cs typeface="Times New Roman" panose="02020603050405020304" pitchFamily="18" charset="0"/>
                        </a:rPr>
                        <a:t>тер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a:solidFill>
                            <a:srgbClr val="000000"/>
                          </a:solidFill>
                          <a:effectLst/>
                          <a:latin typeface="Times New Roman" panose="02020603050405020304" pitchFamily="18" charset="0"/>
                          <a:cs typeface="Times New Roman" panose="02020603050405020304" pitchFamily="18" charset="0"/>
                        </a:rPr>
                        <a:t>Метформин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Метформин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433737465"/>
                  </a:ext>
                </a:extLst>
              </a:tr>
              <a:tr h="1512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3</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Глинидтер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Репаглинид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Репаглинид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039467727"/>
                  </a:ext>
                </a:extLst>
              </a:tr>
              <a:tr h="15125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4</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ПСМ</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Гликлазид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Гликлазид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862879832"/>
                  </a:ext>
                </a:extLst>
              </a:tr>
              <a:tr h="151250">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Глимепирид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r>
                        <a:rPr lang="ru-RU" sz="900" b="0" u="none" strike="noStrike">
                          <a:solidFill>
                            <a:srgbClr val="000000"/>
                          </a:solidFill>
                          <a:effectLst/>
                          <a:latin typeface="Times New Roman" panose="02020603050405020304" pitchFamily="18" charset="0"/>
                          <a:cs typeface="Times New Roman" panose="02020603050405020304" pitchFamily="18" charset="0"/>
                        </a:rPr>
                        <a:t>Глимепирид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3705097846"/>
                  </a:ext>
                </a:extLst>
              </a:tr>
              <a:tr h="15125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5</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иДПП4</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Линаглиптин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Линаглиптин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720883324"/>
                  </a:ext>
                </a:extLst>
              </a:tr>
              <a:tr h="169861">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Вилдаглиптин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r>
                        <a:rPr lang="ru-RU" sz="900" b="0" u="none" strike="noStrike">
                          <a:solidFill>
                            <a:srgbClr val="000000"/>
                          </a:solidFill>
                          <a:effectLst/>
                          <a:latin typeface="Times New Roman" panose="02020603050405020304" pitchFamily="18" charset="0"/>
                          <a:cs typeface="Times New Roman" panose="02020603050405020304" pitchFamily="18" charset="0"/>
                        </a:rPr>
                        <a:t>Вилдаглиптин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90199070"/>
                  </a:ext>
                </a:extLst>
              </a:tr>
              <a:tr h="151250">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6</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иНГЛТ2</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3"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Канаглифлозин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Канаглифлозин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583507757"/>
                  </a:ext>
                </a:extLst>
              </a:tr>
              <a:tr h="151250">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Эмпаглифлозин</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r>
                        <a:rPr lang="ru-RU" sz="900" b="0" u="none" strike="noStrike">
                          <a:solidFill>
                            <a:srgbClr val="000000"/>
                          </a:solidFill>
                          <a:effectLst/>
                          <a:latin typeface="Times New Roman" panose="02020603050405020304" pitchFamily="18" charset="0"/>
                          <a:cs typeface="Times New Roman" panose="02020603050405020304" pitchFamily="18" charset="0"/>
                        </a:rPr>
                        <a:t>Эмпаглифлозин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800443623"/>
                  </a:ext>
                </a:extLst>
              </a:tr>
              <a:tr h="151250">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a:solidFill>
                            <a:srgbClr val="000000"/>
                          </a:solidFill>
                          <a:effectLst/>
                          <a:latin typeface="Times New Roman" panose="02020603050405020304" pitchFamily="18" charset="0"/>
                          <a:cs typeface="Times New Roman" panose="02020603050405020304" pitchFamily="18" charset="0"/>
                        </a:rPr>
                        <a:t>Дапаглифлозин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r>
                        <a:rPr lang="ru-RU" sz="900" b="0" u="none" strike="noStrike">
                          <a:solidFill>
                            <a:srgbClr val="000000"/>
                          </a:solidFill>
                          <a:effectLst/>
                          <a:latin typeface="Times New Roman" panose="02020603050405020304" pitchFamily="18" charset="0"/>
                          <a:cs typeface="Times New Roman" panose="02020603050405020304" pitchFamily="18" charset="0"/>
                        </a:rPr>
                        <a:t>Дапаглифлозин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692283459"/>
                  </a:ext>
                </a:extLst>
              </a:tr>
              <a:tr h="15125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7</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арГПП-1</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rowSpan="2"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ru-RU" sz="900" b="0" u="none" strike="noStrike" dirty="0" err="1">
                          <a:solidFill>
                            <a:srgbClr val="000000"/>
                          </a:solidFill>
                          <a:effectLst/>
                          <a:latin typeface="Times New Roman" panose="02020603050405020304" pitchFamily="18" charset="0"/>
                          <a:cs typeface="Times New Roman" panose="02020603050405020304" pitchFamily="18" charset="0"/>
                        </a:rPr>
                        <a:t>Лираглутид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a:txBody>
                    <a:bodyPr/>
                    <a:lstStyle/>
                    <a:p>
                      <a:pPr algn="l" fontAlgn="t"/>
                      <a:r>
                        <a:rPr lang="ru-RU" sz="900" b="0" u="none" strike="noStrike">
                          <a:solidFill>
                            <a:srgbClr val="000000"/>
                          </a:solidFill>
                          <a:effectLst/>
                          <a:latin typeface="Times New Roman" panose="02020603050405020304" pitchFamily="18" charset="0"/>
                          <a:cs typeface="Times New Roman" panose="02020603050405020304" pitchFamily="18" charset="0"/>
                        </a:rPr>
                        <a:t>Лираглутид </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556898821"/>
                  </a:ext>
                </a:extLst>
              </a:tr>
              <a:tr h="169861">
                <a:tc vMerge="1">
                  <a:txBody>
                    <a:bodyPr/>
                    <a:lstStyle/>
                    <a:p>
                      <a:endParaRPr lang="x-none"/>
                    </a:p>
                  </a:txBody>
                  <a:tcPr/>
                </a:tc>
                <a:tc gridSpan="2" vMerge="1">
                  <a:txBody>
                    <a:bodyPr/>
                    <a:lstStyle/>
                    <a:p>
                      <a:endParaRPr lang="x-none"/>
                    </a:p>
                  </a:txBody>
                  <a:tcPr/>
                </a:tc>
                <a:tc hMerge="1" v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900" b="0" u="none" strike="noStrike" dirty="0" err="1">
                          <a:solidFill>
                            <a:srgbClr val="000000"/>
                          </a:solidFill>
                          <a:effectLst/>
                          <a:latin typeface="Times New Roman" panose="02020603050405020304" pitchFamily="18" charset="0"/>
                          <a:cs typeface="Times New Roman" panose="02020603050405020304" pitchFamily="18" charset="0"/>
                        </a:rPr>
                        <a:t>Дулаглутид</a:t>
                      </a:r>
                      <a:r>
                        <a:rPr lang="ru-RU"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tc>
                  <a:txBody>
                    <a:bodyPr/>
                    <a:lstStyle/>
                    <a:p>
                      <a:r>
                        <a:rPr lang="ru-RU" sz="900" b="0" u="none" strike="noStrike">
                          <a:solidFill>
                            <a:srgbClr val="000000"/>
                          </a:solidFill>
                          <a:effectLst/>
                          <a:latin typeface="Times New Roman" panose="02020603050405020304" pitchFamily="18" charset="0"/>
                          <a:cs typeface="Times New Roman" panose="02020603050405020304" pitchFamily="18" charset="0"/>
                        </a:rPr>
                        <a:t>Дулаглутид </a:t>
                      </a:r>
                      <a:endParaRPr lang="x-none" sz="900" dirty="0">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2711803142"/>
                  </a:ext>
                </a:extLst>
              </a:tr>
              <a:tr h="27772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a:solidFill>
                            <a:srgbClr val="000000"/>
                          </a:solidFill>
                          <a:effectLst/>
                          <a:latin typeface="Times New Roman" panose="02020603050405020304" pitchFamily="18" charset="0"/>
                          <a:cs typeface="Times New Roman" panose="02020603050405020304" pitchFamily="18" charset="0"/>
                        </a:rPr>
                        <a:t>8</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kk-KZ" sz="900" b="0" u="none" strike="noStrike" dirty="0">
                          <a:solidFill>
                            <a:srgbClr val="000000"/>
                          </a:solidFill>
                          <a:effectLst/>
                          <a:latin typeface="Times New Roman" panose="02020603050405020304" pitchFamily="18" charset="0"/>
                          <a:cs typeface="Times New Roman" panose="02020603050405020304" pitchFamily="18" charset="0"/>
                        </a:rPr>
                        <a:t>Гликогенолиздік гормондар</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Глюкагон</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Глюкагон</a:t>
                      </a:r>
                      <a:endParaRPr lang="x-none"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042560"/>
                  </a:ext>
                </a:extLst>
              </a:tr>
              <a:tr h="1512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a:solidFill>
                            <a:srgbClr val="000000"/>
                          </a:solidFill>
                          <a:effectLst/>
                          <a:latin typeface="Times New Roman" panose="02020603050405020304" pitchFamily="18" charset="0"/>
                          <a:cs typeface="Times New Roman" panose="02020603050405020304" pitchFamily="18" charset="0"/>
                        </a:rPr>
                        <a:t> </a:t>
                      </a:r>
                      <a:endParaRPr lang="x-none"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l" fontAlgn="t"/>
                      <a:r>
                        <a:rPr lang="x-none" sz="900" b="0" u="none" strike="noStrike" dirty="0">
                          <a:solidFill>
                            <a:srgbClr val="000000"/>
                          </a:solidFill>
                          <a:effectLst/>
                          <a:latin typeface="Times New Roman" panose="02020603050405020304" pitchFamily="18" charset="0"/>
                          <a:cs typeface="Times New Roman" panose="02020603050405020304" pitchFamily="18" charset="0"/>
                        </a:rPr>
                        <a:t> </a:t>
                      </a:r>
                      <a:endParaRPr lang="x-none"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401941715"/>
                  </a:ext>
                </a:extLst>
              </a:tr>
            </a:tbl>
          </a:graphicData>
        </a:graphic>
      </p:graphicFrame>
      <p:sp>
        <p:nvSpPr>
          <p:cNvPr id="11" name="Rectangle: Rounded Corners 4">
            <a:extLst>
              <a:ext uri="{FF2B5EF4-FFF2-40B4-BE49-F238E27FC236}">
                <a16:creationId xmlns:a16="http://schemas.microsoft.com/office/drawing/2014/main" id="{ED686051-2AC0-8D12-F42A-402C1FB4F156}"/>
              </a:ext>
            </a:extLst>
          </p:cNvPr>
          <p:cNvSpPr/>
          <p:nvPr/>
        </p:nvSpPr>
        <p:spPr>
          <a:xfrm>
            <a:off x="4719816" y="948086"/>
            <a:ext cx="7340453" cy="325636"/>
          </a:xfrm>
          <a:prstGeom prst="roundRect">
            <a:avLst>
              <a:gd name="adj" fmla="val 10642"/>
            </a:avLst>
          </a:prstGeom>
          <a:solidFill>
            <a:srgbClr val="CC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1400" b="1" dirty="0" err="1">
                <a:solidFill>
                  <a:schemeClr val="bg1"/>
                </a:solidFill>
                <a:latin typeface="Aptos Narrow" panose="020B0004020202020204" pitchFamily="34" charset="0"/>
              </a:rPr>
              <a:t>Қант</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диабеті</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кезінде</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дәрілік</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заттардың</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ұтымсыз</a:t>
            </a:r>
            <a:r>
              <a:rPr lang="ru-RU" sz="1400" b="1" dirty="0">
                <a:solidFill>
                  <a:schemeClr val="bg1"/>
                </a:solidFill>
                <a:latin typeface="Aptos Narrow" panose="020B0004020202020204" pitchFamily="34" charset="0"/>
              </a:rPr>
              <a:t> </a:t>
            </a:r>
            <a:r>
              <a:rPr lang="ru-RU" sz="1400" b="1" dirty="0" err="1">
                <a:solidFill>
                  <a:schemeClr val="bg1"/>
                </a:solidFill>
                <a:latin typeface="Aptos Narrow" panose="020B0004020202020204" pitchFamily="34" charset="0"/>
              </a:rPr>
              <a:t>комбинациялары</a:t>
            </a:r>
            <a:endParaRPr lang="ru-RU" sz="1400" b="1" dirty="0">
              <a:solidFill>
                <a:schemeClr val="bg1"/>
              </a:solidFill>
              <a:latin typeface="Aptos Narrow" panose="020B0004020202020204" pitchFamily="34" charset="0"/>
            </a:endParaRPr>
          </a:p>
        </p:txBody>
      </p:sp>
      <p:sp>
        <p:nvSpPr>
          <p:cNvPr id="13" name="Rectangle: Rounded Corners 4">
            <a:extLst>
              <a:ext uri="{FF2B5EF4-FFF2-40B4-BE49-F238E27FC236}">
                <a16:creationId xmlns:a16="http://schemas.microsoft.com/office/drawing/2014/main" id="{64F7E248-4B56-E5B4-2479-C198721F670C}"/>
              </a:ext>
            </a:extLst>
          </p:cNvPr>
          <p:cNvSpPr/>
          <p:nvPr/>
        </p:nvSpPr>
        <p:spPr>
          <a:xfrm>
            <a:off x="4851547" y="5818740"/>
            <a:ext cx="7340453" cy="908512"/>
          </a:xfrm>
          <a:prstGeom prst="roundRect">
            <a:avLst>
              <a:gd name="adj" fmla="val 106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Қант</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диабеті</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амбулаториялық</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дәрі-дәрмекпен</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қамтамасыз</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ету</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(АДҚ)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шеңберіндегі</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b="1" dirty="0" err="1">
                <a:solidFill>
                  <a:schemeClr val="tx1">
                    <a:lumMod val="95000"/>
                    <a:lumOff val="5000"/>
                  </a:schemeClr>
                </a:solidFill>
                <a:latin typeface="Times New Roman" panose="02020603050405020304" pitchFamily="18" charset="0"/>
                <a:cs typeface="Times New Roman" panose="02020603050405020304" pitchFamily="18" charset="0"/>
              </a:rPr>
              <a:t>ең</a:t>
            </a:r>
            <a:r>
              <a:rPr lang="ru-RU" sz="1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b="1" dirty="0" err="1">
                <a:solidFill>
                  <a:schemeClr val="tx1">
                    <a:lumMod val="95000"/>
                    <a:lumOff val="5000"/>
                  </a:schemeClr>
                </a:solidFill>
                <a:latin typeface="Times New Roman" panose="02020603050405020304" pitchFamily="18" charset="0"/>
                <a:cs typeface="Times New Roman" panose="02020603050405020304" pitchFamily="18" charset="0"/>
              </a:rPr>
              <a:t>қымбат</a:t>
            </a:r>
            <a:r>
              <a:rPr lang="ru-RU" sz="1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b="1" dirty="0" err="1">
                <a:solidFill>
                  <a:schemeClr val="tx1">
                    <a:lumMod val="95000"/>
                    <a:lumOff val="5000"/>
                  </a:schemeClr>
                </a:solidFill>
                <a:latin typeface="Times New Roman" panose="02020603050405020304" pitchFamily="18" charset="0"/>
                <a:cs typeface="Times New Roman" panose="02020603050405020304" pitchFamily="18" charset="0"/>
              </a:rPr>
              <a:t>нозологиялардың</a:t>
            </a:r>
            <a:r>
              <a:rPr lang="ru-RU" sz="1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бірі</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болып</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қала</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береді</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ru-RU" sz="1200" b="1" dirty="0" err="1">
                <a:solidFill>
                  <a:schemeClr val="tx1">
                    <a:lumMod val="95000"/>
                    <a:lumOff val="5000"/>
                  </a:schemeClr>
                </a:solidFill>
                <a:latin typeface="Times New Roman" panose="02020603050405020304" pitchFamily="18" charset="0"/>
                <a:cs typeface="Times New Roman" panose="02020603050405020304" pitchFamily="18" charset="0"/>
              </a:rPr>
              <a:t>Дәрілік</a:t>
            </a:r>
            <a:r>
              <a:rPr lang="ru-RU" sz="1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b="1" dirty="0" err="1">
                <a:solidFill>
                  <a:schemeClr val="tx1">
                    <a:lumMod val="95000"/>
                    <a:lumOff val="5000"/>
                  </a:schemeClr>
                </a:solidFill>
                <a:latin typeface="Times New Roman" panose="02020603050405020304" pitchFamily="18" charset="0"/>
                <a:cs typeface="Times New Roman" panose="02020603050405020304" pitchFamily="18" charset="0"/>
              </a:rPr>
              <a:t>заттарды</a:t>
            </a:r>
            <a:r>
              <a:rPr lang="ru-RU" sz="1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b="1" dirty="0" err="1">
                <a:solidFill>
                  <a:schemeClr val="tx1">
                    <a:lumMod val="95000"/>
                    <a:lumOff val="5000"/>
                  </a:schemeClr>
                </a:solidFill>
                <a:latin typeface="Times New Roman" panose="02020603050405020304" pitchFamily="18" charset="0"/>
                <a:cs typeface="Times New Roman" panose="02020603050405020304" pitchFamily="18" charset="0"/>
              </a:rPr>
              <a:t>ұтымсыз</a:t>
            </a:r>
            <a:r>
              <a:rPr lang="ru-RU" sz="1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b="1" dirty="0" err="1">
                <a:solidFill>
                  <a:schemeClr val="tx1">
                    <a:lumMod val="95000"/>
                    <a:lumOff val="5000"/>
                  </a:schemeClr>
                </a:solidFill>
                <a:latin typeface="Times New Roman" panose="02020603050405020304" pitchFamily="18" charset="0"/>
                <a:cs typeface="Times New Roman" panose="02020603050405020304" pitchFamily="18" charset="0"/>
              </a:rPr>
              <a:t>тағайындау</a:t>
            </a:r>
            <a:r>
              <a:rPr lang="ru-RU" sz="1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және</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пайдалану</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жағдайларының</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едәуір</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үлесі</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b="1" dirty="0">
                <a:solidFill>
                  <a:srgbClr val="FF0000"/>
                </a:solidFill>
                <a:latin typeface="Times New Roman" panose="02020603050405020304" pitchFamily="18" charset="0"/>
                <a:cs typeface="Times New Roman" panose="02020603050405020304" pitchFamily="18" charset="0"/>
              </a:rPr>
              <a:t>бюджет </a:t>
            </a:r>
            <a:r>
              <a:rPr lang="ru-RU" sz="1200" b="1" dirty="0" err="1">
                <a:solidFill>
                  <a:srgbClr val="FF0000"/>
                </a:solidFill>
                <a:latin typeface="Times New Roman" panose="02020603050405020304" pitchFamily="18" charset="0"/>
                <a:cs typeface="Times New Roman" panose="02020603050405020304" pitchFamily="18" charset="0"/>
              </a:rPr>
              <a:t>қаражатының</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айтарлықтай</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қаржылық</a:t>
            </a:r>
            <a:r>
              <a:rPr lang="ru-RU" sz="1200" b="1" dirty="0">
                <a:solidFill>
                  <a:srgbClr val="FF0000"/>
                </a:solidFill>
                <a:latin typeface="Times New Roman" panose="02020603050405020304" pitchFamily="18" charset="0"/>
                <a:cs typeface="Times New Roman" panose="02020603050405020304" pitchFamily="18" charset="0"/>
              </a:rPr>
              <a:t> </a:t>
            </a:r>
            <a:r>
              <a:rPr lang="ru-RU" sz="1200" b="1" dirty="0" err="1">
                <a:solidFill>
                  <a:srgbClr val="FF0000"/>
                </a:solidFill>
                <a:latin typeface="Times New Roman" panose="02020603050405020304" pitchFamily="18" charset="0"/>
                <a:cs typeface="Times New Roman" panose="02020603050405020304" pitchFamily="18" charset="0"/>
              </a:rPr>
              <a:t>шығындарына</a:t>
            </a:r>
            <a:r>
              <a:rPr lang="ru-RU" sz="1200" b="1" dirty="0">
                <a:solidFill>
                  <a:srgbClr val="FF0000"/>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алып</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200" dirty="0" err="1">
                <a:solidFill>
                  <a:schemeClr val="tx1">
                    <a:lumMod val="95000"/>
                    <a:lumOff val="5000"/>
                  </a:schemeClr>
                </a:solidFill>
                <a:latin typeface="Times New Roman" panose="02020603050405020304" pitchFamily="18" charset="0"/>
                <a:cs typeface="Times New Roman" panose="02020603050405020304" pitchFamily="18" charset="0"/>
              </a:rPr>
              <a:t>келеді</a:t>
            </a:r>
            <a:r>
              <a:rPr lang="ru-RU" sz="12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ru-RU" sz="1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graphicFrame>
        <p:nvGraphicFramePr>
          <p:cNvPr id="16" name="Таблица 15">
            <a:extLst>
              <a:ext uri="{FF2B5EF4-FFF2-40B4-BE49-F238E27FC236}">
                <a16:creationId xmlns:a16="http://schemas.microsoft.com/office/drawing/2014/main" id="{6D0CB1C6-EA6E-4F0C-BC26-7A046A8F9827}"/>
              </a:ext>
            </a:extLst>
          </p:cNvPr>
          <p:cNvGraphicFramePr>
            <a:graphicFrameLocks noGrp="1"/>
          </p:cNvGraphicFramePr>
          <p:nvPr>
            <p:extLst>
              <p:ext uri="{D42A27DB-BD31-4B8C-83A1-F6EECF244321}">
                <p14:modId xmlns:p14="http://schemas.microsoft.com/office/powerpoint/2010/main" val="3135016816"/>
              </p:ext>
            </p:extLst>
          </p:nvPr>
        </p:nvGraphicFramePr>
        <p:xfrm>
          <a:off x="4803202" y="1829317"/>
          <a:ext cx="1944369" cy="2236286"/>
        </p:xfrm>
        <a:graphic>
          <a:graphicData uri="http://schemas.openxmlformats.org/drawingml/2006/table">
            <a:tbl>
              <a:tblPr/>
              <a:tblGrid>
                <a:gridCol w="1944369">
                  <a:extLst>
                    <a:ext uri="{9D8B030D-6E8A-4147-A177-3AD203B41FA5}">
                      <a16:colId xmlns:a16="http://schemas.microsoft.com/office/drawing/2014/main" val="2503959209"/>
                    </a:ext>
                  </a:extLst>
                </a:gridCol>
              </a:tblGrid>
              <a:tr h="187017">
                <a:tc>
                  <a:txBody>
                    <a:bodyPr/>
                    <a:lstStyle/>
                    <a:p>
                      <a:pPr algn="l"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Пациент А</a:t>
                      </a:r>
                    </a:p>
                  </a:txBody>
                  <a:tcPr marL="8508" marR="8508" marT="8508"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044747030"/>
                  </a:ext>
                </a:extLst>
              </a:tr>
              <a:tr h="188822">
                <a:tc>
                  <a:txBody>
                    <a:bodyPr/>
                    <a:lstStyle/>
                    <a:p>
                      <a:pPr algn="l" fontAlgn="b"/>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Вилдаглиптин</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2643468742"/>
                  </a:ext>
                </a:extLst>
              </a:tr>
              <a:tr h="188822">
                <a:tc>
                  <a:txBody>
                    <a:bodyPr/>
                    <a:lstStyle/>
                    <a:p>
                      <a:pPr algn="l" fontAlgn="b"/>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Гликлазид</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a:noFill/>
                    </a:lnT>
                    <a:lnB>
                      <a:noFill/>
                    </a:lnB>
                    <a:noFill/>
                  </a:tcPr>
                </a:tc>
                <a:extLst>
                  <a:ext uri="{0D108BD9-81ED-4DB2-BD59-A6C34878D82A}">
                    <a16:rowId xmlns:a16="http://schemas.microsoft.com/office/drawing/2014/main" val="1056705425"/>
                  </a:ext>
                </a:extLst>
              </a:tr>
              <a:tr h="188822">
                <a:tc>
                  <a:txBody>
                    <a:bodyPr/>
                    <a:lstStyle/>
                    <a:p>
                      <a:pPr algn="l" fontAlgn="b"/>
                      <a:r>
                        <a:rPr lang="ru-RU" sz="1050" b="0" i="0" u="none" strike="noStrike" dirty="0">
                          <a:solidFill>
                            <a:srgbClr val="FF0000"/>
                          </a:solidFill>
                          <a:effectLst/>
                          <a:latin typeface="Times New Roman" panose="02020603050405020304" pitchFamily="18" charset="0"/>
                          <a:cs typeface="Times New Roman" panose="02020603050405020304" pitchFamily="18" charset="0"/>
                        </a:rPr>
                        <a:t>Дапаглифлозин</a:t>
                      </a:r>
                    </a:p>
                  </a:txBody>
                  <a:tcPr marL="76570" marR="8508" marT="8508" marB="0" anchor="b">
                    <a:lnL>
                      <a:noFill/>
                    </a:lnL>
                    <a:lnR>
                      <a:noFill/>
                    </a:lnR>
                    <a:lnT>
                      <a:noFill/>
                    </a:lnT>
                    <a:lnB>
                      <a:noFill/>
                    </a:lnB>
                    <a:noFill/>
                  </a:tcPr>
                </a:tc>
                <a:extLst>
                  <a:ext uri="{0D108BD9-81ED-4DB2-BD59-A6C34878D82A}">
                    <a16:rowId xmlns:a16="http://schemas.microsoft.com/office/drawing/2014/main" val="992410491"/>
                  </a:ext>
                </a:extLst>
              </a:tr>
              <a:tr h="188822">
                <a:tc>
                  <a:txBody>
                    <a:bodyPr/>
                    <a:lstStyle/>
                    <a:p>
                      <a:pPr algn="l"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ru-RU" sz="1050" b="1" i="0" u="none" strike="noStrike" dirty="0" err="1">
                          <a:solidFill>
                            <a:srgbClr val="000000"/>
                          </a:solidFill>
                          <a:effectLst/>
                          <a:latin typeface="Times New Roman" panose="02020603050405020304" pitchFamily="18" charset="0"/>
                          <a:cs typeface="Times New Roman" panose="02020603050405020304" pitchFamily="18" charset="0"/>
                        </a:rPr>
                        <a:t>аспарт</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a:noFill/>
                    </a:lnT>
                    <a:lnB>
                      <a:noFill/>
                    </a:lnB>
                    <a:noFill/>
                  </a:tcPr>
                </a:tc>
                <a:extLst>
                  <a:ext uri="{0D108BD9-81ED-4DB2-BD59-A6C34878D82A}">
                    <a16:rowId xmlns:a16="http://schemas.microsoft.com/office/drawing/2014/main" val="3813054844"/>
                  </a:ext>
                </a:extLst>
              </a:tr>
              <a:tr h="181343">
                <a:tc>
                  <a:txBody>
                    <a:bodyPr/>
                    <a:lstStyle/>
                    <a:p>
                      <a:pPr algn="l" fontAlgn="b"/>
                      <a:r>
                        <a:rPr lang="ru-RU" sz="1050" b="0" i="0" u="none" strike="noStrike" dirty="0">
                          <a:solidFill>
                            <a:srgbClr val="0066CC"/>
                          </a:solidFill>
                          <a:effectLst/>
                          <a:latin typeface="Times New Roman" panose="02020603050405020304" pitchFamily="18" charset="0"/>
                          <a:cs typeface="Times New Roman" panose="02020603050405020304" pitchFamily="18" charset="0"/>
                        </a:rPr>
                        <a:t>Инсулин </a:t>
                      </a:r>
                      <a:r>
                        <a:rPr lang="ru-RU" sz="1050" b="0" i="0" u="none" strike="noStrike" dirty="0" err="1">
                          <a:solidFill>
                            <a:srgbClr val="0066CC"/>
                          </a:solidFill>
                          <a:effectLst/>
                          <a:latin typeface="Times New Roman" panose="02020603050405020304" pitchFamily="18" charset="0"/>
                          <a:cs typeface="Times New Roman" panose="02020603050405020304" pitchFamily="18" charset="0"/>
                        </a:rPr>
                        <a:t>гларгин</a:t>
                      </a:r>
                      <a:endParaRPr lang="ru-RU" sz="105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a:noFill/>
                    </a:lnT>
                    <a:lnB>
                      <a:noFill/>
                    </a:lnB>
                    <a:noFill/>
                  </a:tcPr>
                </a:tc>
                <a:extLst>
                  <a:ext uri="{0D108BD9-81ED-4DB2-BD59-A6C34878D82A}">
                    <a16:rowId xmlns:a16="http://schemas.microsoft.com/office/drawing/2014/main" val="1335668988"/>
                  </a:ext>
                </a:extLst>
              </a:tr>
              <a:tr h="188822">
                <a:tc>
                  <a:txBody>
                    <a:bodyPr/>
                    <a:lstStyle/>
                    <a:p>
                      <a:pPr algn="l"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ru-RU" sz="1050" b="1" i="0" u="none" strike="noStrike" dirty="0" err="1">
                          <a:solidFill>
                            <a:srgbClr val="000000"/>
                          </a:solidFill>
                          <a:effectLst/>
                          <a:latin typeface="Times New Roman" panose="02020603050405020304" pitchFamily="18" charset="0"/>
                          <a:cs typeface="Times New Roman" panose="02020603050405020304" pitchFamily="18" charset="0"/>
                        </a:rPr>
                        <a:t>глулизин</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a:noFill/>
                    </a:lnT>
                    <a:lnB>
                      <a:noFill/>
                    </a:lnB>
                    <a:noFill/>
                  </a:tcPr>
                </a:tc>
                <a:extLst>
                  <a:ext uri="{0D108BD9-81ED-4DB2-BD59-A6C34878D82A}">
                    <a16:rowId xmlns:a16="http://schemas.microsoft.com/office/drawing/2014/main" val="1660911595"/>
                  </a:ext>
                </a:extLst>
              </a:tr>
              <a:tr h="188822">
                <a:tc>
                  <a:txBody>
                    <a:bodyPr/>
                    <a:lstStyle/>
                    <a:p>
                      <a:pPr algn="l" fontAlgn="b"/>
                      <a:r>
                        <a:rPr lang="ru-RU" sz="1050" b="0" i="0" u="none" strike="noStrike" dirty="0">
                          <a:solidFill>
                            <a:srgbClr val="0066CC"/>
                          </a:solidFill>
                          <a:effectLst/>
                          <a:latin typeface="Times New Roman" panose="02020603050405020304" pitchFamily="18" charset="0"/>
                          <a:cs typeface="Times New Roman" panose="02020603050405020304" pitchFamily="18" charset="0"/>
                        </a:rPr>
                        <a:t>Инсулин </a:t>
                      </a:r>
                      <a:r>
                        <a:rPr lang="ru-RU" sz="1050" b="0" i="0" u="none" strike="noStrike" dirty="0" err="1">
                          <a:solidFill>
                            <a:srgbClr val="0066CC"/>
                          </a:solidFill>
                          <a:effectLst/>
                          <a:latin typeface="Times New Roman" panose="02020603050405020304" pitchFamily="18" charset="0"/>
                          <a:cs typeface="Times New Roman" panose="02020603050405020304" pitchFamily="18" charset="0"/>
                        </a:rPr>
                        <a:t>детемир</a:t>
                      </a:r>
                      <a:endParaRPr lang="ru-RU" sz="1050" b="0" i="0" u="none" strike="noStrike" dirty="0">
                        <a:solidFill>
                          <a:srgbClr val="0066CC"/>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a:noFill/>
                    </a:lnT>
                    <a:lnB>
                      <a:noFill/>
                    </a:lnB>
                    <a:noFill/>
                  </a:tcPr>
                </a:tc>
                <a:extLst>
                  <a:ext uri="{0D108BD9-81ED-4DB2-BD59-A6C34878D82A}">
                    <a16:rowId xmlns:a16="http://schemas.microsoft.com/office/drawing/2014/main" val="3476739371"/>
                  </a:ext>
                </a:extLst>
              </a:tr>
              <a:tr h="147296">
                <a:tc>
                  <a:txBody>
                    <a:bodyPr/>
                    <a:lstStyle/>
                    <a:p>
                      <a:pPr algn="l"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Инсулин </a:t>
                      </a:r>
                      <a:r>
                        <a:rPr lang="ru-RU" sz="1050" b="1" i="0" u="none" strike="noStrike" dirty="0" err="1">
                          <a:solidFill>
                            <a:srgbClr val="000000"/>
                          </a:solidFill>
                          <a:effectLst/>
                          <a:latin typeface="Times New Roman" panose="02020603050405020304" pitchFamily="18" charset="0"/>
                          <a:cs typeface="Times New Roman" panose="02020603050405020304" pitchFamily="18" charset="0"/>
                        </a:rPr>
                        <a:t>лизпро</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628968510"/>
                  </a:ext>
                </a:extLst>
              </a:tr>
              <a:tr h="188822">
                <a:tc>
                  <a:txBody>
                    <a:bodyPr/>
                    <a:lstStyle/>
                    <a:p>
                      <a:pPr algn="l" fontAlgn="b"/>
                      <a:r>
                        <a:rPr lang="ru-RU" sz="1050" b="0" i="0" u="none" strike="noStrike" dirty="0" err="1">
                          <a:solidFill>
                            <a:srgbClr val="FF0000"/>
                          </a:solidFill>
                          <a:effectLst/>
                          <a:latin typeface="Times New Roman" panose="02020603050405020304" pitchFamily="18" charset="0"/>
                          <a:cs typeface="Times New Roman" panose="02020603050405020304" pitchFamily="18" charset="0"/>
                        </a:rPr>
                        <a:t>Канаглифлозин</a:t>
                      </a:r>
                      <a:endParaRPr lang="ru-RU" sz="10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a:noFill/>
                    </a:lnT>
                    <a:lnB>
                      <a:noFill/>
                    </a:lnB>
                    <a:noFill/>
                  </a:tcPr>
                </a:tc>
                <a:extLst>
                  <a:ext uri="{0D108BD9-81ED-4DB2-BD59-A6C34878D82A}">
                    <a16:rowId xmlns:a16="http://schemas.microsoft.com/office/drawing/2014/main" val="2296348547"/>
                  </a:ext>
                </a:extLst>
              </a:tr>
              <a:tr h="188822">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Метформин</a:t>
                      </a:r>
                    </a:p>
                  </a:txBody>
                  <a:tcPr marL="76570" marR="8508" marT="8508" marB="0" anchor="b">
                    <a:lnL>
                      <a:noFill/>
                    </a:lnL>
                    <a:lnR>
                      <a:noFill/>
                    </a:lnR>
                    <a:lnT>
                      <a:noFill/>
                    </a:lnT>
                    <a:lnB>
                      <a:noFill/>
                    </a:lnB>
                    <a:noFill/>
                  </a:tcPr>
                </a:tc>
                <a:extLst>
                  <a:ext uri="{0D108BD9-81ED-4DB2-BD59-A6C34878D82A}">
                    <a16:rowId xmlns:a16="http://schemas.microsoft.com/office/drawing/2014/main" val="966139122"/>
                  </a:ext>
                </a:extLst>
              </a:tr>
              <a:tr h="188822">
                <a:tc>
                  <a:txBody>
                    <a:bodyPr/>
                    <a:lstStyle/>
                    <a:p>
                      <a:pPr algn="l" fontAlgn="b"/>
                      <a:r>
                        <a:rPr lang="ru-RU" sz="1050" b="0" i="0" u="none" strike="noStrike" dirty="0" err="1">
                          <a:solidFill>
                            <a:srgbClr val="FF0000"/>
                          </a:solidFill>
                          <a:effectLst/>
                          <a:latin typeface="Times New Roman" panose="02020603050405020304" pitchFamily="18" charset="0"/>
                          <a:cs typeface="Times New Roman" panose="02020603050405020304" pitchFamily="18" charset="0"/>
                        </a:rPr>
                        <a:t>Эмпаглифлозин</a:t>
                      </a:r>
                      <a:endParaRPr lang="ru-RU" sz="105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6570" marR="8508" marT="8508" marB="0" anchor="b">
                    <a:lnL>
                      <a:noFill/>
                    </a:lnL>
                    <a:lnR>
                      <a:noFill/>
                    </a:lnR>
                    <a:lnT>
                      <a:noFill/>
                    </a:lnT>
                    <a:lnB>
                      <a:noFill/>
                    </a:lnB>
                    <a:noFill/>
                  </a:tcPr>
                </a:tc>
                <a:extLst>
                  <a:ext uri="{0D108BD9-81ED-4DB2-BD59-A6C34878D82A}">
                    <a16:rowId xmlns:a16="http://schemas.microsoft.com/office/drawing/2014/main" val="4116558784"/>
                  </a:ext>
                </a:extLst>
              </a:tr>
            </a:tbl>
          </a:graphicData>
        </a:graphic>
      </p:graphicFrame>
      <p:sp>
        <p:nvSpPr>
          <p:cNvPr id="19" name="TextBox 18">
            <a:extLst>
              <a:ext uri="{FF2B5EF4-FFF2-40B4-BE49-F238E27FC236}">
                <a16:creationId xmlns:a16="http://schemas.microsoft.com/office/drawing/2014/main" id="{3E512764-8CF7-D0A8-FC65-575F1C48B0F8}"/>
              </a:ext>
            </a:extLst>
          </p:cNvPr>
          <p:cNvSpPr txBox="1"/>
          <p:nvPr/>
        </p:nvSpPr>
        <p:spPr>
          <a:xfrm>
            <a:off x="4809895" y="1338502"/>
            <a:ext cx="7340453" cy="276999"/>
          </a:xfrm>
          <a:prstGeom prst="rect">
            <a:avLst/>
          </a:prstGeom>
          <a:solidFill>
            <a:schemeClr val="tx2">
              <a:lumMod val="20000"/>
              <a:lumOff val="80000"/>
            </a:schemeClr>
          </a:solidFill>
        </p:spPr>
        <p:txBody>
          <a:bodyPr wrap="square">
            <a:spAutoFit/>
          </a:bodyPr>
          <a:lstStyle/>
          <a:p>
            <a:r>
              <a:rPr lang="ru-RU" sz="1200" b="1" dirty="0">
                <a:latin typeface="Times New Roman" panose="02020603050405020304" pitchFamily="18" charset="0"/>
                <a:cs typeface="Times New Roman" panose="02020603050405020304" pitchFamily="18" charset="0"/>
              </a:rPr>
              <a:t>1-жағдай. </a:t>
            </a:r>
            <a:r>
              <a:rPr lang="ru-RU" sz="1200" dirty="0" err="1">
                <a:latin typeface="Times New Roman" panose="02020603050405020304" pitchFamily="18" charset="0"/>
                <a:cs typeface="Times New Roman" panose="02020603050405020304" pitchFamily="18" charset="0"/>
              </a:rPr>
              <a:t>Аталған</a:t>
            </a:r>
            <a:r>
              <a:rPr lang="ru-RU" sz="1200" dirty="0">
                <a:latin typeface="Times New Roman" panose="02020603050405020304" pitchFamily="18" charset="0"/>
                <a:cs typeface="Times New Roman" panose="02020603050405020304" pitchFamily="18" charset="0"/>
              </a:rPr>
              <a:t> пациентке </a:t>
            </a:r>
            <a:r>
              <a:rPr lang="ru-RU" sz="1200" b="1" dirty="0">
                <a:latin typeface="Times New Roman" panose="02020603050405020304" pitchFamily="18" charset="0"/>
                <a:cs typeface="Times New Roman" panose="02020603050405020304" pitchFamily="18" charset="0"/>
              </a:rPr>
              <a:t>2026 </a:t>
            </a:r>
            <a:r>
              <a:rPr lang="ru-RU" sz="1200" b="1" dirty="0" err="1">
                <a:latin typeface="Times New Roman" panose="02020603050405020304" pitchFamily="18" charset="0"/>
                <a:cs typeface="Times New Roman" panose="02020603050405020304" pitchFamily="18" charset="0"/>
              </a:rPr>
              <a:t>жылға</a:t>
            </a:r>
            <a:r>
              <a:rPr lang="ru-RU" sz="1200" b="1" dirty="0">
                <a:latin typeface="Times New Roman" panose="02020603050405020304" pitchFamily="18" charset="0"/>
                <a:cs typeface="Times New Roman" panose="02020603050405020304" pitchFamily="18" charset="0"/>
              </a:rPr>
              <a:t> 6 ФТТ 11 ХПА </a:t>
            </a:r>
            <a:r>
              <a:rPr lang="ru-RU" sz="1200" dirty="0" err="1">
                <a:latin typeface="Times New Roman" panose="02020603050405020304" pitchFamily="18" charset="0"/>
                <a:cs typeface="Times New Roman" panose="02020603050405020304" pitchFamily="18" charset="0"/>
              </a:rPr>
              <a:t>бойынша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жылдық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қажеттілік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көрсетілген</a:t>
            </a:r>
            <a:r>
              <a:rPr lang="ru-RU" sz="1200" b="1" dirty="0">
                <a:latin typeface="Times New Roman" panose="02020603050405020304" pitchFamily="18" charset="0"/>
                <a:cs typeface="Times New Roman" panose="02020603050405020304" pitchFamily="18" charset="0"/>
              </a:rPr>
              <a:t>.</a:t>
            </a:r>
            <a:endParaRPr lang="ru-KZ" sz="12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F2400F6-7AFA-A282-CA20-CF8F735FA84A}"/>
              </a:ext>
            </a:extLst>
          </p:cNvPr>
          <p:cNvSpPr txBox="1"/>
          <p:nvPr/>
        </p:nvSpPr>
        <p:spPr>
          <a:xfrm>
            <a:off x="6416614" y="1615501"/>
            <a:ext cx="3839749" cy="2677656"/>
          </a:xfrm>
          <a:prstGeom prst="rect">
            <a:avLst/>
          </a:prstGeom>
          <a:noFill/>
        </p:spPr>
        <p:txBody>
          <a:bodyPr wrap="square">
            <a:spAutoFit/>
          </a:bodyPr>
          <a:lstStyle/>
          <a:p>
            <a:pPr>
              <a:buNone/>
            </a:pP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Топтар</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бойынша</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талдау</a:t>
            </a:r>
            <a:r>
              <a:rPr lang="ru-RU" sz="1050" b="1" dirty="0">
                <a:latin typeface="Times New Roman" panose="02020603050405020304" pitchFamily="18" charset="0"/>
                <a:cs typeface="Times New Roman" panose="02020603050405020304" pitchFamily="18" charset="0"/>
              </a:rPr>
              <a:t>:</a:t>
            </a:r>
          </a:p>
          <a:p>
            <a:pPr>
              <a:buNone/>
            </a:pPr>
            <a:r>
              <a:rPr lang="ru-RU" sz="1050" b="1" dirty="0">
                <a:latin typeface="Times New Roman" panose="02020603050405020304" pitchFamily="18" charset="0"/>
                <a:cs typeface="Times New Roman" panose="02020603050405020304" pitchFamily="18" charset="0"/>
              </a:rPr>
              <a:t>1. </a:t>
            </a:r>
            <a:r>
              <a:rPr lang="ru-RU" sz="1050" b="1" dirty="0" err="1">
                <a:latin typeface="Times New Roman" panose="02020603050405020304" pitchFamily="18" charset="0"/>
                <a:cs typeface="Times New Roman" panose="02020603050405020304" pitchFamily="18" charset="0"/>
              </a:rPr>
              <a:t>Инсулиндер</a:t>
            </a:r>
            <a:endParaRPr lang="ru-RU" sz="1050" b="1" dirty="0">
              <a:latin typeface="Times New Roman" panose="02020603050405020304" pitchFamily="18" charset="0"/>
              <a:cs typeface="Times New Roman" panose="02020603050405020304" pitchFamily="18" charset="0"/>
            </a:endParaRPr>
          </a:p>
          <a:p>
            <a:pPr>
              <a:buNone/>
            </a:pPr>
            <a:r>
              <a:rPr lang="ru-RU" sz="1050" b="1" dirty="0" err="1">
                <a:latin typeface="Times New Roman" panose="02020603050405020304" pitchFamily="18" charset="0"/>
                <a:cs typeface="Times New Roman" panose="02020603050405020304" pitchFamily="18" charset="0"/>
              </a:rPr>
              <a:t>Бірден</a:t>
            </a:r>
            <a:r>
              <a:rPr lang="ru-RU" sz="1050" b="1" dirty="0">
                <a:latin typeface="Times New Roman" panose="02020603050405020304" pitchFamily="18" charset="0"/>
                <a:cs typeface="Times New Roman" panose="02020603050405020304" pitchFamily="18" charset="0"/>
              </a:rPr>
              <a:t> 5 </a:t>
            </a:r>
            <a:r>
              <a:rPr lang="ru-RU" sz="1050" b="1" dirty="0" err="1">
                <a:latin typeface="Times New Roman" panose="02020603050405020304" pitchFamily="18" charset="0"/>
                <a:cs typeface="Times New Roman" panose="02020603050405020304" pitchFamily="18" charset="0"/>
              </a:rPr>
              <a:t>түрлі</a:t>
            </a:r>
            <a:r>
              <a:rPr lang="ru-RU" sz="1050" b="1" dirty="0">
                <a:latin typeface="Times New Roman" panose="02020603050405020304" pitchFamily="18" charset="0"/>
                <a:cs typeface="Times New Roman" panose="02020603050405020304" pitchFamily="18" charset="0"/>
              </a:rPr>
              <a:t> инсулин </a:t>
            </a:r>
            <a:r>
              <a:rPr lang="ru-RU" sz="1050" b="1" dirty="0" err="1">
                <a:latin typeface="Times New Roman" panose="02020603050405020304" pitchFamily="18" charset="0"/>
                <a:cs typeface="Times New Roman" panose="02020603050405020304" pitchFamily="18" charset="0"/>
              </a:rPr>
              <a:t>тағайындалған</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бұл</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клиникалық</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тұрғыда</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негізделмеген</a:t>
            </a:r>
            <a:r>
              <a:rPr lang="ru-RU" sz="1050" b="1" dirty="0">
                <a:latin typeface="Times New Roman" panose="02020603050405020304" pitchFamily="18" charset="0"/>
                <a:cs typeface="Times New Roman" panose="02020603050405020304" pitchFamily="18" charset="0"/>
              </a:rPr>
              <a:t>:</a:t>
            </a:r>
            <a:endParaRPr lang="ru-RU" sz="10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050" b="1" dirty="0">
                <a:latin typeface="Times New Roman" panose="02020603050405020304" pitchFamily="18" charset="0"/>
                <a:cs typeface="Times New Roman" panose="02020603050405020304" pitchFamily="18" charset="0"/>
              </a:rPr>
              <a:t>Инсулин </a:t>
            </a:r>
            <a:r>
              <a:rPr lang="ru-RU" sz="1050" b="1" dirty="0" err="1">
                <a:latin typeface="Times New Roman" panose="02020603050405020304" pitchFamily="18" charset="0"/>
                <a:cs typeface="Times New Roman" panose="02020603050405020304" pitchFamily="18" charset="0"/>
              </a:rPr>
              <a:t>аспарт</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ультрақысқа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әсер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ететін</a:t>
            </a:r>
            <a:endParaRPr lang="ru-RU" sz="10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050" b="1" dirty="0">
                <a:latin typeface="Times New Roman" panose="02020603050405020304" pitchFamily="18" charset="0"/>
                <a:cs typeface="Times New Roman" panose="02020603050405020304" pitchFamily="18" charset="0"/>
              </a:rPr>
              <a:t>Инсулин </a:t>
            </a:r>
            <a:r>
              <a:rPr lang="ru-RU" sz="1050" b="1" dirty="0" err="1">
                <a:latin typeface="Times New Roman" panose="02020603050405020304" pitchFamily="18" charset="0"/>
                <a:cs typeface="Times New Roman" panose="02020603050405020304" pitchFamily="18" charset="0"/>
              </a:rPr>
              <a:t>глулизин</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ультрақысқа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әсер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ететін</a:t>
            </a:r>
            <a:endParaRPr lang="ru-RU" sz="10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050" b="1" dirty="0">
                <a:latin typeface="Times New Roman" panose="02020603050405020304" pitchFamily="18" charset="0"/>
                <a:cs typeface="Times New Roman" panose="02020603050405020304" pitchFamily="18" charset="0"/>
              </a:rPr>
              <a:t>Инсулин </a:t>
            </a:r>
            <a:r>
              <a:rPr lang="ru-RU" sz="1050" b="1" dirty="0" err="1">
                <a:latin typeface="Times New Roman" panose="02020603050405020304" pitchFamily="18" charset="0"/>
                <a:cs typeface="Times New Roman" panose="02020603050405020304" pitchFamily="18" charset="0"/>
              </a:rPr>
              <a:t>лизпро</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ультрақысқа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әсер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ететін</a:t>
            </a:r>
            <a:endParaRPr lang="ru-RU" sz="10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Үшеуі</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бір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бірінің</a:t>
            </a: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аналогы</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біреуі</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жеткілікті</a:t>
            </a:r>
            <a:r>
              <a:rPr lang="ru-RU" sz="105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050" b="1" dirty="0">
                <a:latin typeface="Times New Roman" panose="02020603050405020304" pitchFamily="18" charset="0"/>
                <a:cs typeface="Times New Roman" panose="02020603050405020304" pitchFamily="18" charset="0"/>
              </a:rPr>
              <a:t>Инсулин </a:t>
            </a:r>
            <a:r>
              <a:rPr lang="ru-RU" sz="1050" b="1" dirty="0" err="1">
                <a:latin typeface="Times New Roman" panose="02020603050405020304" pitchFamily="18" charset="0"/>
                <a:cs typeface="Times New Roman" panose="02020603050405020304" pitchFamily="18" charset="0"/>
              </a:rPr>
              <a:t>гларгин</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базальды</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ұзақ</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әсер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ететін</a:t>
            </a:r>
            <a:r>
              <a:rPr lang="ru-RU" sz="105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050" b="1" dirty="0">
                <a:latin typeface="Times New Roman" panose="02020603050405020304" pitchFamily="18" charset="0"/>
                <a:cs typeface="Times New Roman" panose="02020603050405020304" pitchFamily="18" charset="0"/>
              </a:rPr>
              <a:t>Инсулин </a:t>
            </a:r>
            <a:r>
              <a:rPr lang="ru-RU" sz="1050" b="1" dirty="0" err="1">
                <a:latin typeface="Times New Roman" panose="02020603050405020304" pitchFamily="18" charset="0"/>
                <a:cs typeface="Times New Roman" panose="02020603050405020304" pitchFamily="18" charset="0"/>
              </a:rPr>
              <a:t>детемир</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базальды</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ұзақ</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әсер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ететін</a:t>
            </a:r>
            <a:r>
              <a:rPr lang="ru-RU" sz="1050"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Екеуі</a:t>
            </a: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өзара</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алмастырылады</a:t>
            </a:r>
            <a:r>
              <a:rPr lang="ru-RU" sz="1050" b="1" dirty="0">
                <a:latin typeface="Times New Roman" panose="02020603050405020304" pitchFamily="18" charset="0"/>
                <a:cs typeface="Times New Roman" panose="02020603050405020304" pitchFamily="18" charset="0"/>
              </a:rPr>
              <a:t> </a:t>
            </a:r>
            <a:r>
              <a:rPr lang="ru-RU" sz="1050" dirty="0">
                <a:latin typeface="Times New Roman" panose="02020603050405020304" pitchFamily="18" charset="0"/>
                <a:cs typeface="Times New Roman" panose="02020603050405020304" pitchFamily="18" charset="0"/>
              </a:rPr>
              <a:t>→</a:t>
            </a:r>
            <a:r>
              <a:rPr lang="ru-RU" sz="1050" dirty="0" err="1">
                <a:latin typeface="Times New Roman" panose="02020603050405020304" pitchFamily="18" charset="0"/>
                <a:cs typeface="Times New Roman" panose="02020603050405020304" pitchFamily="18" charset="0"/>
              </a:rPr>
              <a:t>біреуі</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жеткілікті</a:t>
            </a:r>
            <a:r>
              <a:rPr lang="ru-RU" sz="1050" dirty="0">
                <a:latin typeface="Times New Roman" panose="02020603050405020304" pitchFamily="18" charset="0"/>
                <a:cs typeface="Times New Roman" panose="02020603050405020304" pitchFamily="18" charset="0"/>
              </a:rPr>
              <a:t>!</a:t>
            </a:r>
          </a:p>
          <a:p>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Қорытынды</a:t>
            </a:r>
            <a:r>
              <a:rPr lang="ru-RU" sz="1050" b="1"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Артық</a:t>
            </a:r>
            <a:r>
              <a:rPr lang="ru-RU" sz="1050" b="1" dirty="0">
                <a:latin typeface="Times New Roman" panose="02020603050405020304" pitchFamily="18" charset="0"/>
                <a:cs typeface="Times New Roman" panose="02020603050405020304" pitchFamily="18" charset="0"/>
              </a:rPr>
              <a:t>:</a:t>
            </a:r>
            <a:r>
              <a:rPr lang="ru-RU" sz="1050" dirty="0">
                <a:latin typeface="Times New Roman" panose="02020603050405020304" pitchFamily="18" charset="0"/>
                <a:cs typeface="Times New Roman" panose="02020603050405020304" pitchFamily="18" charset="0"/>
              </a:rPr>
              <a:t> 5 </a:t>
            </a:r>
            <a:r>
              <a:rPr lang="ru-RU" sz="1050" dirty="0" err="1">
                <a:latin typeface="Times New Roman" panose="02020603050405020304" pitchFamily="18" charset="0"/>
                <a:cs typeface="Times New Roman" panose="02020603050405020304" pitchFamily="18" charset="0"/>
              </a:rPr>
              <a:t>инсулиннің</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кез</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келген</a:t>
            </a:r>
            <a:r>
              <a:rPr lang="ru-RU" sz="1050" dirty="0">
                <a:latin typeface="Times New Roman" panose="02020603050405020304" pitchFamily="18" charset="0"/>
                <a:cs typeface="Times New Roman" panose="02020603050405020304" pitchFamily="18" charset="0"/>
              </a:rPr>
              <a:t>  3–4-і</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Тиімді</a:t>
            </a:r>
            <a:r>
              <a:rPr lang="ru-RU" sz="1050" b="1"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1 </a:t>
            </a:r>
            <a:r>
              <a:rPr lang="ru-RU" sz="1050" dirty="0" err="1">
                <a:latin typeface="Times New Roman" panose="02020603050405020304" pitchFamily="18" charset="0"/>
                <a:cs typeface="Times New Roman" panose="02020603050405020304" pitchFamily="18" charset="0"/>
              </a:rPr>
              <a:t>базальды</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гларгин</a:t>
            </a:r>
            <a:r>
              <a:rPr lang="ru-RU" sz="1050" dirty="0">
                <a:latin typeface="Times New Roman" panose="02020603050405020304" pitchFamily="18" charset="0"/>
                <a:cs typeface="Times New Roman" panose="02020603050405020304" pitchFamily="18" charset="0"/>
              </a:rPr>
              <a:t> </a:t>
            </a:r>
            <a:r>
              <a:rPr lang="ru-RU" sz="1050" i="1" dirty="0" err="1">
                <a:latin typeface="Times New Roman" panose="02020603050405020304" pitchFamily="18" charset="0"/>
                <a:cs typeface="Times New Roman" panose="02020603050405020304" pitchFamily="18" charset="0"/>
              </a:rPr>
              <a:t>немесе</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детемир</a:t>
            </a:r>
            <a:r>
              <a:rPr lang="ru-RU" sz="1050"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1 </a:t>
            </a:r>
            <a:r>
              <a:rPr lang="ru-RU" sz="1050" dirty="0" err="1">
                <a:latin typeface="Times New Roman" panose="02020603050405020304" pitchFamily="18" charset="0"/>
                <a:cs typeface="Times New Roman" panose="02020603050405020304" pitchFamily="18" charset="0"/>
              </a:rPr>
              <a:t>болюстік</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аспарт</a:t>
            </a:r>
            <a:r>
              <a:rPr lang="ru-RU" sz="1050" dirty="0">
                <a:latin typeface="Times New Roman" panose="02020603050405020304" pitchFamily="18" charset="0"/>
                <a:cs typeface="Times New Roman" panose="02020603050405020304" pitchFamily="18" charset="0"/>
              </a:rPr>
              <a:t> </a:t>
            </a:r>
            <a:r>
              <a:rPr lang="ru-RU" sz="1050" i="1" dirty="0" err="1">
                <a:latin typeface="Times New Roman" panose="02020603050405020304" pitchFamily="18" charset="0"/>
                <a:cs typeface="Times New Roman" panose="02020603050405020304" pitchFamily="18" charset="0"/>
              </a:rPr>
              <a:t>немесе</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глулизин</a:t>
            </a:r>
            <a:r>
              <a:rPr lang="ru-RU" sz="1050" dirty="0">
                <a:latin typeface="Times New Roman" panose="02020603050405020304" pitchFamily="18" charset="0"/>
                <a:cs typeface="Times New Roman" panose="02020603050405020304" pitchFamily="18" charset="0"/>
              </a:rPr>
              <a:t> </a:t>
            </a:r>
            <a:r>
              <a:rPr lang="ru-RU" sz="1050" i="1" dirty="0" err="1">
                <a:latin typeface="Times New Roman" panose="02020603050405020304" pitchFamily="18" charset="0"/>
                <a:cs typeface="Times New Roman" panose="02020603050405020304" pitchFamily="18" charset="0"/>
              </a:rPr>
              <a:t>немесе</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лизпро</a:t>
            </a:r>
            <a:r>
              <a:rPr lang="ru-RU" sz="105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1A7816E1-7147-14D1-B5B6-452740CE879C}"/>
              </a:ext>
            </a:extLst>
          </p:cNvPr>
          <p:cNvSpPr txBox="1"/>
          <p:nvPr/>
        </p:nvSpPr>
        <p:spPr>
          <a:xfrm>
            <a:off x="9997190" y="1711133"/>
            <a:ext cx="2063079" cy="1869743"/>
          </a:xfrm>
          <a:prstGeom prst="rect">
            <a:avLst/>
          </a:prstGeom>
          <a:noFill/>
        </p:spPr>
        <p:txBody>
          <a:bodyPr wrap="square">
            <a:spAutoFit/>
          </a:bodyPr>
          <a:lstStyle/>
          <a:p>
            <a:pPr>
              <a:buNone/>
            </a:pPr>
            <a:r>
              <a:rPr lang="ru-RU" sz="1050" b="1" dirty="0">
                <a:latin typeface="Times New Roman" panose="02020603050405020304" pitchFamily="18" charset="0"/>
                <a:cs typeface="Times New Roman" panose="02020603050405020304" pitchFamily="18" charset="0"/>
              </a:rPr>
              <a:t>2. DPP-4 </a:t>
            </a:r>
            <a:r>
              <a:rPr lang="ru-RU" sz="1050" b="1" dirty="0" err="1">
                <a:latin typeface="Times New Roman" panose="02020603050405020304" pitchFamily="18" charset="0"/>
                <a:cs typeface="Times New Roman" panose="02020603050405020304" pitchFamily="18" charset="0"/>
              </a:rPr>
              <a:t>тежегіштері</a:t>
            </a:r>
            <a:endParaRPr lang="ru-RU" sz="105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050" b="1" dirty="0" err="1">
                <a:latin typeface="Times New Roman" panose="02020603050405020304" pitchFamily="18" charset="0"/>
                <a:cs typeface="Times New Roman" panose="02020603050405020304" pitchFamily="18" charset="0"/>
              </a:rPr>
              <a:t>Вилдаглиптин</a:t>
            </a:r>
            <a:endParaRPr lang="ru-RU" sz="1050" dirty="0">
              <a:latin typeface="Times New Roman" panose="02020603050405020304" pitchFamily="18" charset="0"/>
              <a:cs typeface="Times New Roman" panose="02020603050405020304" pitchFamily="18" charset="0"/>
            </a:endParaRPr>
          </a:p>
          <a:p>
            <a:pPr>
              <a:buNone/>
            </a:pPr>
            <a:r>
              <a:rPr lang="ru-RU" sz="1050" dirty="0">
                <a:latin typeface="Times New Roman" panose="02020603050405020304" pitchFamily="18" charset="0"/>
                <a:cs typeface="Times New Roman" panose="02020603050405020304" pitchFamily="18" charset="0"/>
              </a:rPr>
              <a:t>✅ </a:t>
            </a:r>
            <a:r>
              <a:rPr lang="ru-RU" sz="1050" b="1" dirty="0">
                <a:latin typeface="Times New Roman" panose="02020603050405020304" pitchFamily="18" charset="0"/>
                <a:cs typeface="Times New Roman" panose="02020603050405020304" pitchFamily="18" charset="0"/>
              </a:rPr>
              <a:t>Инсулин </a:t>
            </a:r>
            <a:r>
              <a:rPr lang="ru-RU" sz="1050" b="1" dirty="0" err="1">
                <a:latin typeface="Times New Roman" panose="02020603050405020304" pitchFamily="18" charset="0"/>
                <a:cs typeface="Times New Roman" panose="02020603050405020304" pitchFamily="18" charset="0"/>
              </a:rPr>
              <a:t>болмаған</a:t>
            </a:r>
            <a:r>
              <a:rPr lang="ru-RU" sz="1050" b="1"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жағдайда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тағайындауға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болады</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Алайда</a:t>
            </a:r>
            <a:r>
              <a:rPr lang="ru-RU" sz="1050" dirty="0">
                <a:latin typeface="Times New Roman" panose="02020603050405020304" pitchFamily="18" charset="0"/>
                <a:cs typeface="Times New Roman" panose="02020603050405020304" pitchFamily="18" charset="0"/>
              </a:rPr>
              <a:t> КӨПКЕЗЕҢДІ инсулинотерапия </a:t>
            </a:r>
            <a:r>
              <a:rPr lang="ru-RU" sz="1050" dirty="0" err="1">
                <a:latin typeface="Times New Roman" panose="02020603050405020304" pitchFamily="18" charset="0"/>
                <a:cs typeface="Times New Roman" panose="02020603050405020304" pitchFamily="18" charset="0"/>
              </a:rPr>
              <a:t>жағдайында</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оның</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тиімділігі</a:t>
            </a: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мәнін</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жоғалтады</a:t>
            </a:r>
            <a:r>
              <a:rPr lang="ru-RU" sz="1050" b="1" dirty="0">
                <a:latin typeface="Times New Roman" panose="02020603050405020304" pitchFamily="18" charset="0"/>
                <a:cs typeface="Times New Roman" panose="02020603050405020304" pitchFamily="18" charset="0"/>
              </a:rPr>
              <a:t>..</a:t>
            </a:r>
          </a:p>
          <a:p>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Қорытынды</a:t>
            </a:r>
            <a:r>
              <a:rPr lang="ru-RU" sz="1050" b="1"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Пациент </a:t>
            </a:r>
            <a:r>
              <a:rPr lang="ru-RU" sz="1050" dirty="0" err="1">
                <a:latin typeface="Times New Roman" panose="02020603050405020304" pitchFamily="18" charset="0"/>
                <a:cs typeface="Times New Roman" panose="02020603050405020304" pitchFamily="18" charset="0"/>
              </a:rPr>
              <a:t>инсулинде</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болса</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бұл</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қажетсіз</a:t>
            </a:r>
            <a:r>
              <a:rPr lang="ru-RU" sz="1050" dirty="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89A54A73-FA19-3075-0595-B9CC4EFC4DA4}"/>
              </a:ext>
            </a:extLst>
          </p:cNvPr>
          <p:cNvSpPr txBox="1"/>
          <p:nvPr/>
        </p:nvSpPr>
        <p:spPr>
          <a:xfrm>
            <a:off x="4792687" y="4250747"/>
            <a:ext cx="2588502" cy="1708160"/>
          </a:xfrm>
          <a:prstGeom prst="rect">
            <a:avLst/>
          </a:prstGeom>
          <a:noFill/>
        </p:spPr>
        <p:txBody>
          <a:bodyPr wrap="square">
            <a:spAutoFit/>
          </a:bodyPr>
          <a:lstStyle/>
          <a:p>
            <a:pPr>
              <a:buNone/>
            </a:pPr>
            <a:r>
              <a:rPr lang="ru-RU" sz="1050" b="1" dirty="0">
                <a:latin typeface="Times New Roman" panose="02020603050405020304" pitchFamily="18" charset="0"/>
                <a:cs typeface="Times New Roman" panose="02020603050405020304" pitchFamily="18" charset="0"/>
              </a:rPr>
              <a:t>3. </a:t>
            </a:r>
            <a:r>
              <a:rPr lang="ru-RU" sz="1050" b="1" dirty="0" err="1">
                <a:latin typeface="Times New Roman" panose="02020603050405020304" pitchFamily="18" charset="0"/>
                <a:cs typeface="Times New Roman" panose="02020603050405020304" pitchFamily="18" charset="0"/>
              </a:rPr>
              <a:t>Сульфонилмочевина</a:t>
            </a:r>
            <a:endParaRPr lang="ru-RU" sz="105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050" b="1" dirty="0" err="1">
                <a:latin typeface="Times New Roman" panose="02020603050405020304" pitchFamily="18" charset="0"/>
                <a:cs typeface="Times New Roman" panose="02020603050405020304" pitchFamily="18" charset="0"/>
              </a:rPr>
              <a:t>Гликлазид</a:t>
            </a:r>
            <a:endParaRPr lang="ru-RU" sz="1050" dirty="0">
              <a:latin typeface="Times New Roman" panose="02020603050405020304" pitchFamily="18" charset="0"/>
              <a:cs typeface="Times New Roman" panose="02020603050405020304" pitchFamily="18" charset="0"/>
            </a:endParaRPr>
          </a:p>
          <a:p>
            <a:r>
              <a:rPr lang="ru-RU" sz="1050" dirty="0">
                <a:latin typeface="Times New Roman" panose="02020603050405020304" pitchFamily="18" charset="0"/>
                <a:cs typeface="Times New Roman" panose="02020603050405020304" pitchFamily="18" charset="0"/>
              </a:rPr>
              <a:t>✅ Инсулин </a:t>
            </a:r>
            <a:r>
              <a:rPr lang="ru-RU" sz="1050" dirty="0" err="1">
                <a:latin typeface="Times New Roman" panose="02020603050405020304" pitchFamily="18" charset="0"/>
                <a:cs typeface="Times New Roman" panose="02020603050405020304" pitchFamily="18" charset="0"/>
              </a:rPr>
              <a:t>бөлінуін</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ынталандырады</a:t>
            </a:r>
            <a:r>
              <a:rPr lang="ru-RU" sz="1050"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Бірнеше</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түрлі</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инсулинмен</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бірге</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қолдануға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болмайды</a:t>
            </a:r>
            <a:r>
              <a:rPr lang="ru-RU" sz="1050" dirty="0">
                <a:latin typeface="Times New Roman" panose="02020603050405020304" pitchFamily="18" charset="0"/>
                <a:cs typeface="Times New Roman" panose="02020603050405020304" pitchFamily="18" charset="0"/>
              </a:rPr>
              <a:t> – гипогликемия </a:t>
            </a:r>
            <a:r>
              <a:rPr lang="ru-RU" sz="1050" dirty="0" err="1">
                <a:latin typeface="Times New Roman" panose="02020603050405020304" pitchFamily="18" charset="0"/>
                <a:cs typeface="Times New Roman" panose="02020603050405020304" pitchFamily="18" charset="0"/>
              </a:rPr>
              <a:t>қаупін</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арттырады</a:t>
            </a:r>
            <a:r>
              <a:rPr lang="ru-RU" sz="1050"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Қорытынды</a:t>
            </a:r>
            <a:r>
              <a:rPr lang="ru-RU" sz="1050" b="1"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err="1">
                <a:latin typeface="Times New Roman" panose="02020603050405020304" pitchFamily="18" charset="0"/>
                <a:cs typeface="Times New Roman" panose="02020603050405020304" pitchFamily="18" charset="0"/>
              </a:rPr>
              <a:t>Базальды-болюстік</a:t>
            </a:r>
            <a:r>
              <a:rPr lang="ru-RU" sz="1050" dirty="0">
                <a:latin typeface="Times New Roman" panose="02020603050405020304" pitchFamily="18" charset="0"/>
                <a:cs typeface="Times New Roman" panose="02020603050405020304" pitchFamily="18" charset="0"/>
              </a:rPr>
              <a:t> инсулин </a:t>
            </a:r>
            <a:r>
              <a:rPr lang="ru-RU" sz="1050" dirty="0" err="1">
                <a:latin typeface="Times New Roman" panose="02020603050405020304" pitchFamily="18" charset="0"/>
                <a:cs typeface="Times New Roman" panose="02020603050405020304" pitchFamily="18" charset="0"/>
              </a:rPr>
              <a:t>тағайындалған</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жағдайда</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бұл</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үлкен</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ықтималдықпен</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артық</a:t>
            </a:r>
            <a:r>
              <a:rPr lang="ru-RU" sz="1050" b="1" dirty="0">
                <a:latin typeface="Times New Roman" panose="02020603050405020304" pitchFamily="18" charset="0"/>
                <a:cs typeface="Times New Roman" panose="02020603050405020304" pitchFamily="18" charset="0"/>
              </a:rPr>
              <a:t>.</a:t>
            </a:r>
            <a:r>
              <a:rPr lang="ru-RU" sz="1050"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1293835F-CAB9-B33E-F5DD-007A8DF1C293}"/>
              </a:ext>
            </a:extLst>
          </p:cNvPr>
          <p:cNvSpPr txBox="1"/>
          <p:nvPr/>
        </p:nvSpPr>
        <p:spPr>
          <a:xfrm>
            <a:off x="7298704" y="4227206"/>
            <a:ext cx="3655242" cy="1708160"/>
          </a:xfrm>
          <a:prstGeom prst="rect">
            <a:avLst/>
          </a:prstGeom>
          <a:noFill/>
        </p:spPr>
        <p:txBody>
          <a:bodyPr wrap="square">
            <a:spAutoFit/>
          </a:bodyPr>
          <a:lstStyle/>
          <a:p>
            <a:pPr>
              <a:buNone/>
            </a:pPr>
            <a:r>
              <a:rPr lang="ru-RU" sz="1050" b="1" dirty="0">
                <a:latin typeface="Times New Roman" panose="02020603050405020304" pitchFamily="18" charset="0"/>
                <a:cs typeface="Times New Roman" panose="02020603050405020304" pitchFamily="18" charset="0"/>
              </a:rPr>
              <a:t>4. Ингибиторы SGLT2 (</a:t>
            </a:r>
            <a:r>
              <a:rPr lang="ru-RU" sz="1050" b="1" dirty="0" err="1">
                <a:latin typeface="Times New Roman" panose="02020603050405020304" pitchFamily="18" charset="0"/>
                <a:cs typeface="Times New Roman" panose="02020603050405020304" pitchFamily="18" charset="0"/>
              </a:rPr>
              <a:t>глифлозины</a:t>
            </a:r>
            <a:r>
              <a:rPr lang="ru-RU" sz="1050" b="1"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050" b="1" dirty="0">
                <a:latin typeface="Times New Roman" panose="02020603050405020304" pitchFamily="18" charset="0"/>
                <a:cs typeface="Times New Roman" panose="02020603050405020304" pitchFamily="18" charset="0"/>
              </a:rPr>
              <a:t>Дапаглифлозин</a:t>
            </a:r>
            <a:endParaRPr lang="ru-RU" sz="10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050" b="1" dirty="0" err="1">
                <a:latin typeface="Times New Roman" panose="02020603050405020304" pitchFamily="18" charset="0"/>
                <a:cs typeface="Times New Roman" panose="02020603050405020304" pitchFamily="18" charset="0"/>
              </a:rPr>
              <a:t>Канаглифлозин</a:t>
            </a:r>
            <a:endParaRPr lang="ru-RU" sz="105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1050" b="1" dirty="0" err="1">
                <a:latin typeface="Times New Roman" panose="02020603050405020304" pitchFamily="18" charset="0"/>
                <a:cs typeface="Times New Roman" panose="02020603050405020304" pitchFamily="18" charset="0"/>
              </a:rPr>
              <a:t>Эмпаглифлозин</a:t>
            </a:r>
            <a:endParaRPr lang="ru-RU" sz="1050" dirty="0">
              <a:latin typeface="Times New Roman" panose="02020603050405020304" pitchFamily="18" charset="0"/>
              <a:cs typeface="Times New Roman" panose="02020603050405020304" pitchFamily="18" charset="0"/>
            </a:endParaRPr>
          </a:p>
          <a:p>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Барлығы</a:t>
            </a:r>
            <a:r>
              <a:rPr lang="ru-RU" sz="1050" dirty="0">
                <a:latin typeface="Times New Roman" panose="02020603050405020304" pitchFamily="18" charset="0"/>
                <a:cs typeface="Times New Roman" panose="02020603050405020304" pitchFamily="18" charset="0"/>
              </a:rPr>
              <a:t> – </a:t>
            </a:r>
            <a:r>
              <a:rPr lang="ru-RU" sz="1050" dirty="0" err="1">
                <a:latin typeface="Times New Roman" panose="02020603050405020304" pitchFamily="18" charset="0"/>
                <a:cs typeface="Times New Roman" panose="02020603050405020304" pitchFamily="18" charset="0"/>
              </a:rPr>
              <a:t>әрекет</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ету</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механизмі</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ұқсас</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бір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ғана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дәрілік</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заттар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класына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жатады</a:t>
            </a:r>
            <a:r>
              <a:rPr lang="ru-RU" sz="1050"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Үшеуін</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бір</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уақытта</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тағайындауға</a:t>
            </a:r>
            <a:r>
              <a:rPr lang="ru-RU" sz="1050" b="1"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жол</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берілмейді</a:t>
            </a:r>
            <a:r>
              <a:rPr lang="ru-RU" sz="1050" dirty="0">
                <a:latin typeface="Times New Roman" panose="02020603050405020304" pitchFamily="18" charset="0"/>
                <a:cs typeface="Times New Roman" panose="02020603050405020304" pitchFamily="18" charset="0"/>
              </a:rPr>
              <a:t>.</a:t>
            </a:r>
            <a:r>
              <a:rPr lang="ru-RU" sz="1050" b="1"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Қорытынды</a:t>
            </a:r>
            <a:r>
              <a:rPr lang="ru-RU" sz="1050" b="1" dirty="0">
                <a:latin typeface="Times New Roman" panose="02020603050405020304" pitchFamily="18" charset="0"/>
                <a:cs typeface="Times New Roman" panose="02020603050405020304" pitchFamily="18" charset="0"/>
              </a:rPr>
              <a:t>:</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Осы </a:t>
            </a:r>
            <a:r>
              <a:rPr lang="ru-RU" sz="1050" dirty="0" err="1">
                <a:latin typeface="Times New Roman" panose="02020603050405020304" pitchFamily="18" charset="0"/>
                <a:cs typeface="Times New Roman" panose="02020603050405020304" pitchFamily="18" charset="0"/>
              </a:rPr>
              <a:t>кластан</a:t>
            </a: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бір</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ғана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препаратты</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тағайындау</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жеткілікті</a:t>
            </a:r>
            <a:r>
              <a:rPr lang="ru-RU" sz="1050" dirty="0">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60264C73-7B9C-1AAB-59FC-8234AD414EC8}"/>
              </a:ext>
            </a:extLst>
          </p:cNvPr>
          <p:cNvSpPr txBox="1"/>
          <p:nvPr/>
        </p:nvSpPr>
        <p:spPr>
          <a:xfrm>
            <a:off x="10748362" y="4250747"/>
            <a:ext cx="1533961" cy="900246"/>
          </a:xfrm>
          <a:prstGeom prst="rect">
            <a:avLst/>
          </a:prstGeom>
          <a:noFill/>
        </p:spPr>
        <p:txBody>
          <a:bodyPr wrap="square">
            <a:spAutoFit/>
          </a:bodyPr>
          <a:lstStyle/>
          <a:p>
            <a:pPr>
              <a:buNone/>
            </a:pPr>
            <a:r>
              <a:rPr lang="ru-RU" sz="1050" b="1" dirty="0">
                <a:latin typeface="Times New Roman" panose="02020603050405020304" pitchFamily="18" charset="0"/>
                <a:cs typeface="Times New Roman" panose="02020603050405020304" pitchFamily="18" charset="0"/>
              </a:rPr>
              <a:t>5. Бигуаниды</a:t>
            </a:r>
          </a:p>
          <a:p>
            <a:pPr>
              <a:buFont typeface="Arial" panose="020B0604020202020204" pitchFamily="34" charset="0"/>
              <a:buChar char="•"/>
            </a:pPr>
            <a:r>
              <a:rPr lang="ru-RU" sz="1050" b="1" dirty="0">
                <a:latin typeface="Times New Roman" panose="02020603050405020304" pitchFamily="18" charset="0"/>
                <a:cs typeface="Times New Roman" panose="02020603050405020304" pitchFamily="18" charset="0"/>
              </a:rPr>
              <a:t>Метформин</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ҚД 2 </a:t>
            </a:r>
            <a:r>
              <a:rPr lang="ru-RU" sz="1050" dirty="0" err="1">
                <a:latin typeface="Times New Roman" panose="02020603050405020304" pitchFamily="18" charset="0"/>
                <a:cs typeface="Times New Roman" panose="02020603050405020304" pitchFamily="18" charset="0"/>
              </a:rPr>
              <a:t>бойынша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базальды</a:t>
            </a:r>
            <a:r>
              <a:rPr lang="ru-RU" sz="1050" dirty="0">
                <a:latin typeface="Times New Roman" panose="02020603050405020304" pitchFamily="18" charset="0"/>
                <a:cs typeface="Times New Roman" panose="02020603050405020304" pitchFamily="18" charset="0"/>
              </a:rPr>
              <a:t> препарат.</a:t>
            </a:r>
            <a:br>
              <a:rPr lang="ru-RU" sz="1050"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Қалдыру</a:t>
            </a:r>
            <a:r>
              <a:rPr lang="ru-RU" sz="1050" b="1" dirty="0">
                <a:latin typeface="Times New Roman" panose="02020603050405020304" pitchFamily="18" charset="0"/>
                <a:cs typeface="Times New Roman" panose="02020603050405020304" pitchFamily="18" charset="0"/>
              </a:rPr>
              <a:t>.</a:t>
            </a:r>
            <a:endParaRPr lang="ru-RU"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07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422E8-2C23-AC32-1EBE-227051EFF684}"/>
            </a:ext>
          </a:extLst>
        </p:cNvPr>
        <p:cNvGrpSpPr/>
        <p:nvPr/>
      </p:nvGrpSpPr>
      <p:grpSpPr>
        <a:xfrm>
          <a:off x="0" y="0"/>
          <a:ext cx="0" cy="0"/>
          <a:chOff x="0" y="0"/>
          <a:chExt cx="0" cy="0"/>
        </a:xfrm>
      </p:grpSpPr>
      <p:sp>
        <p:nvSpPr>
          <p:cNvPr id="14" name="Rectangle: Rounded Corners 4">
            <a:extLst>
              <a:ext uri="{FF2B5EF4-FFF2-40B4-BE49-F238E27FC236}">
                <a16:creationId xmlns:a16="http://schemas.microsoft.com/office/drawing/2014/main" id="{7B763FBA-5D43-7E48-32A6-D0BD7EDF3055}"/>
              </a:ext>
            </a:extLst>
          </p:cNvPr>
          <p:cNvSpPr/>
          <p:nvPr/>
        </p:nvSpPr>
        <p:spPr>
          <a:xfrm>
            <a:off x="41652" y="1220486"/>
            <a:ext cx="4412740" cy="498989"/>
          </a:xfrm>
          <a:prstGeom prst="roundRect">
            <a:avLst>
              <a:gd name="adj" fmla="val 106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200" b="1" dirty="0">
                <a:solidFill>
                  <a:srgbClr val="002060"/>
                </a:solidFill>
                <a:latin typeface="Times New Roman" panose="02020603050405020304" pitchFamily="18" charset="0"/>
                <a:cs typeface="Times New Roman" panose="02020603050405020304" pitchFamily="18" charset="0"/>
              </a:rPr>
              <a:t>16. ДӘРІЛІК ЗАТТАР</a:t>
            </a:r>
          </a:p>
        </p:txBody>
      </p:sp>
      <p:pic>
        <p:nvPicPr>
          <p:cNvPr id="4" name="object 6">
            <a:extLst>
              <a:ext uri="{FF2B5EF4-FFF2-40B4-BE49-F238E27FC236}">
                <a16:creationId xmlns:a16="http://schemas.microsoft.com/office/drawing/2014/main" id="{DBE91521-1B65-5E6A-B26A-15916B7C28E3}"/>
              </a:ext>
            </a:extLst>
          </p:cNvPr>
          <p:cNvPicPr/>
          <p:nvPr/>
        </p:nvPicPr>
        <p:blipFill>
          <a:blip r:embed="rId3" cstate="print"/>
          <a:stretch>
            <a:fillRect/>
          </a:stretch>
        </p:blipFill>
        <p:spPr>
          <a:xfrm>
            <a:off x="68424" y="0"/>
            <a:ext cx="3916680" cy="843740"/>
          </a:xfrm>
          <a:prstGeom prst="rect">
            <a:avLst/>
          </a:prstGeom>
        </p:spPr>
      </p:pic>
      <p:sp>
        <p:nvSpPr>
          <p:cNvPr id="5" name="object 5">
            <a:extLst>
              <a:ext uri="{FF2B5EF4-FFF2-40B4-BE49-F238E27FC236}">
                <a16:creationId xmlns:a16="http://schemas.microsoft.com/office/drawing/2014/main" id="{838A00E6-741F-F0DB-A7C3-4BAC9A66CABA}"/>
              </a:ext>
            </a:extLst>
          </p:cNvPr>
          <p:cNvSpPr/>
          <p:nvPr/>
        </p:nvSpPr>
        <p:spPr>
          <a:xfrm>
            <a:off x="3801979" y="55281"/>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ru-RU" b="1" dirty="0">
                <a:solidFill>
                  <a:schemeClr val="bg1"/>
                </a:solidFill>
                <a:latin typeface="Times New Roman" panose="02020603050405020304" pitchFamily="18" charset="0"/>
                <a:cs typeface="Times New Roman" panose="02020603050405020304" pitchFamily="18" charset="0"/>
              </a:rPr>
              <a:t>ПРОБЛЕМЫ ПЕРСОНИФИЦИРОВАННОГО ПЛАНИРОВАНИЯ</a:t>
            </a:r>
          </a:p>
        </p:txBody>
      </p:sp>
      <p:sp>
        <p:nvSpPr>
          <p:cNvPr id="2" name="Google Shape;290;p4">
            <a:extLst>
              <a:ext uri="{FF2B5EF4-FFF2-40B4-BE49-F238E27FC236}">
                <a16:creationId xmlns:a16="http://schemas.microsoft.com/office/drawing/2014/main" id="{ABB1B1E3-1F94-9B91-E03E-6EEE2970143E}"/>
              </a:ext>
            </a:extLst>
          </p:cNvPr>
          <p:cNvSpPr txBox="1"/>
          <p:nvPr/>
        </p:nvSpPr>
        <p:spPr>
          <a:xfrm>
            <a:off x="2969912" y="585004"/>
            <a:ext cx="5860459" cy="306994"/>
          </a:xfrm>
          <a:prstGeom prst="rect">
            <a:avLst/>
          </a:prstGeom>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0124" tIns="30124" rIns="30124" bIns="30124">
            <a:spAutoFit/>
          </a:bodyPr>
          <a:lstStyle>
            <a:lvl1pPr>
              <a:lnSpc>
                <a:spcPct val="108333"/>
              </a:lnSpc>
              <a:defRPr sz="2000" b="1">
                <a:solidFill>
                  <a:srgbClr val="305A98"/>
                </a:solidFill>
                <a:latin typeface="Tahoma"/>
                <a:ea typeface="Tahoma"/>
                <a:cs typeface="Tahoma"/>
                <a:sym typeface="Tahoma"/>
              </a:defRPr>
            </a:lvl1pPr>
          </a:lstStyle>
          <a:p>
            <a:pPr algn="ctr"/>
            <a:r>
              <a:rPr lang="ru-RU" sz="1600" dirty="0">
                <a:solidFill>
                  <a:srgbClr val="FF0000"/>
                </a:solidFill>
                <a:latin typeface="Arial" panose="020B0604020202020204" pitchFamily="34" charset="0"/>
                <a:cs typeface="Arial" panose="020B0604020202020204" pitchFamily="34" charset="0"/>
              </a:rPr>
              <a:t>      </a:t>
            </a:r>
            <a:r>
              <a:rPr lang="ru-RU" sz="1600" dirty="0">
                <a:solidFill>
                  <a:srgbClr val="002060"/>
                </a:solidFill>
                <a:latin typeface="Times New Roman" panose="02020603050405020304" pitchFamily="18" charset="0"/>
                <a:cs typeface="Times New Roman" panose="02020603050405020304" pitchFamily="18" charset="0"/>
              </a:rPr>
              <a:t>ЭПИЛЕПСИЯ</a:t>
            </a:r>
          </a:p>
        </p:txBody>
      </p:sp>
      <p:sp>
        <p:nvSpPr>
          <p:cNvPr id="3" name="Google Shape;292;p4">
            <a:extLst>
              <a:ext uri="{FF2B5EF4-FFF2-40B4-BE49-F238E27FC236}">
                <a16:creationId xmlns:a16="http://schemas.microsoft.com/office/drawing/2014/main" id="{22E86F8D-A5C9-68FF-AC44-028FE778D451}"/>
              </a:ext>
            </a:extLst>
          </p:cNvPr>
          <p:cNvSpPr/>
          <p:nvPr/>
        </p:nvSpPr>
        <p:spPr>
          <a:xfrm>
            <a:off x="83846" y="880160"/>
            <a:ext cx="4454243" cy="362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88" y="0"/>
                </a:lnTo>
                <a:lnTo>
                  <a:pt x="21600" y="10800"/>
                </a:lnTo>
                <a:lnTo>
                  <a:pt x="20488" y="21600"/>
                </a:lnTo>
                <a:lnTo>
                  <a:pt x="0" y="21600"/>
                </a:lnTo>
                <a:close/>
              </a:path>
            </a:pathLst>
          </a:custGeom>
          <a:solidFill>
            <a:schemeClr val="accent1">
              <a:lumMod val="20000"/>
              <a:lumOff val="80000"/>
            </a:schemeClr>
          </a:solidFill>
          <a:ln w="12700">
            <a:miter lim="400000"/>
          </a:ln>
          <a:effectLst>
            <a:outerShdw blurRad="50800" dist="38100" dir="2700000" algn="tl" rotWithShape="0">
              <a:prstClr val="black">
                <a:alpha val="40000"/>
              </a:prstClr>
            </a:outerShdw>
          </a:effectLst>
        </p:spPr>
        <p:txBody>
          <a:bodyPr lIns="45719" rIns="45719" anchor="ctr"/>
          <a:lstStyle/>
          <a:p>
            <a:pPr algn="ctr">
              <a:defRPr>
                <a:solidFill>
                  <a:srgbClr val="FFFFFF"/>
                </a:solidFill>
                <a:latin typeface="Calibri"/>
                <a:ea typeface="Calibri"/>
                <a:cs typeface="Calibri"/>
                <a:sym typeface="Calibri"/>
              </a:defRPr>
            </a:pPr>
            <a:endParaRPr>
              <a:solidFill>
                <a:srgbClr val="FFFFFF"/>
              </a:solidFill>
              <a:latin typeface="Arial" panose="020B0604020202020204" pitchFamily="34" charset="0"/>
              <a:ea typeface="Calibri"/>
              <a:cs typeface="Arial" panose="020B0604020202020204" pitchFamily="34" charset="0"/>
              <a:sym typeface="Calibri"/>
            </a:endParaRPr>
          </a:p>
        </p:txBody>
      </p:sp>
      <p:sp>
        <p:nvSpPr>
          <p:cNvPr id="12" name="Google Shape;293;p4">
            <a:extLst>
              <a:ext uri="{FF2B5EF4-FFF2-40B4-BE49-F238E27FC236}">
                <a16:creationId xmlns:a16="http://schemas.microsoft.com/office/drawing/2014/main" id="{60CD6D6E-BE25-6424-7935-02ECA9F0574E}"/>
              </a:ext>
            </a:extLst>
          </p:cNvPr>
          <p:cNvSpPr txBox="1"/>
          <p:nvPr/>
        </p:nvSpPr>
        <p:spPr>
          <a:xfrm>
            <a:off x="349270" y="904610"/>
            <a:ext cx="5226698" cy="291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7624" tIns="37624" rIns="37624" bIns="37624">
            <a:spAutoFit/>
          </a:bodyPr>
          <a:lstStyle/>
          <a:p>
            <a:pPr algn="ctr">
              <a:defRPr sz="1600" b="1">
                <a:solidFill>
                  <a:srgbClr val="FFFFFF"/>
                </a:solidFill>
                <a:latin typeface="Tahoma"/>
                <a:ea typeface="Tahoma"/>
                <a:cs typeface="Tahoma"/>
                <a:sym typeface="Tahoma"/>
              </a:defRPr>
            </a:pPr>
            <a:r>
              <a:rPr lang="ru-RU" sz="1400" b="1" dirty="0">
                <a:solidFill>
                  <a:schemeClr val="tx1">
                    <a:lumMod val="95000"/>
                    <a:lumOff val="5000"/>
                  </a:schemeClr>
                </a:solidFill>
                <a:latin typeface="Times New Roman" panose="02020603050405020304" pitchFamily="18" charset="0"/>
                <a:ea typeface="Tahoma"/>
                <a:cs typeface="Times New Roman" panose="02020603050405020304" pitchFamily="18" charset="0"/>
                <a:sym typeface="Tahoma"/>
              </a:rPr>
              <a:t>ҚОЛДАНЫСТАҒЫ МОДЕЛЬ</a:t>
            </a:r>
          </a:p>
        </p:txBody>
      </p:sp>
      <p:graphicFrame>
        <p:nvGraphicFramePr>
          <p:cNvPr id="6" name="Таблица 5">
            <a:extLst>
              <a:ext uri="{FF2B5EF4-FFF2-40B4-BE49-F238E27FC236}">
                <a16:creationId xmlns:a16="http://schemas.microsoft.com/office/drawing/2014/main" id="{76ED7B01-4675-FA52-5FF9-50D1CF472C1C}"/>
              </a:ext>
            </a:extLst>
          </p:cNvPr>
          <p:cNvGraphicFramePr>
            <a:graphicFrameLocks noGrp="1"/>
          </p:cNvGraphicFramePr>
          <p:nvPr>
            <p:extLst>
              <p:ext uri="{D42A27DB-BD31-4B8C-83A1-F6EECF244321}">
                <p14:modId xmlns:p14="http://schemas.microsoft.com/office/powerpoint/2010/main" val="2816904268"/>
              </p:ext>
            </p:extLst>
          </p:nvPr>
        </p:nvGraphicFramePr>
        <p:xfrm>
          <a:off x="41652" y="1932794"/>
          <a:ext cx="5463798" cy="4329728"/>
        </p:xfrm>
        <a:graphic>
          <a:graphicData uri="http://schemas.openxmlformats.org/drawingml/2006/table">
            <a:tbl>
              <a:tblPr>
                <a:tableStyleId>{BC89EF96-8CEA-46FF-86C4-4CE0E7609802}</a:tableStyleId>
              </a:tblPr>
              <a:tblGrid>
                <a:gridCol w="369070">
                  <a:extLst>
                    <a:ext uri="{9D8B030D-6E8A-4147-A177-3AD203B41FA5}">
                      <a16:colId xmlns:a16="http://schemas.microsoft.com/office/drawing/2014/main" val="568650025"/>
                    </a:ext>
                  </a:extLst>
                </a:gridCol>
                <a:gridCol w="413649">
                  <a:extLst>
                    <a:ext uri="{9D8B030D-6E8A-4147-A177-3AD203B41FA5}">
                      <a16:colId xmlns:a16="http://schemas.microsoft.com/office/drawing/2014/main" val="2242412455"/>
                    </a:ext>
                  </a:extLst>
                </a:gridCol>
                <a:gridCol w="423737">
                  <a:extLst>
                    <a:ext uri="{9D8B030D-6E8A-4147-A177-3AD203B41FA5}">
                      <a16:colId xmlns:a16="http://schemas.microsoft.com/office/drawing/2014/main" val="920351540"/>
                    </a:ext>
                  </a:extLst>
                </a:gridCol>
                <a:gridCol w="746585">
                  <a:extLst>
                    <a:ext uri="{9D8B030D-6E8A-4147-A177-3AD203B41FA5}">
                      <a16:colId xmlns:a16="http://schemas.microsoft.com/office/drawing/2014/main" val="3338908057"/>
                    </a:ext>
                  </a:extLst>
                </a:gridCol>
                <a:gridCol w="538939">
                  <a:extLst>
                    <a:ext uri="{9D8B030D-6E8A-4147-A177-3AD203B41FA5}">
                      <a16:colId xmlns:a16="http://schemas.microsoft.com/office/drawing/2014/main" val="661718449"/>
                    </a:ext>
                  </a:extLst>
                </a:gridCol>
                <a:gridCol w="2211416">
                  <a:extLst>
                    <a:ext uri="{9D8B030D-6E8A-4147-A177-3AD203B41FA5}">
                      <a16:colId xmlns:a16="http://schemas.microsoft.com/office/drawing/2014/main" val="698612764"/>
                    </a:ext>
                  </a:extLst>
                </a:gridCol>
                <a:gridCol w="760402">
                  <a:extLst>
                    <a:ext uri="{9D8B030D-6E8A-4147-A177-3AD203B41FA5}">
                      <a16:colId xmlns:a16="http://schemas.microsoft.com/office/drawing/2014/main" val="1571272102"/>
                    </a:ext>
                  </a:extLst>
                </a:gridCol>
              </a:tblGrid>
              <a:tr h="244125">
                <a:tc rowSpan="16">
                  <a:txBody>
                    <a:bodyPr/>
                    <a:lstStyle/>
                    <a:p>
                      <a:pPr algn="ctr" fontAlgn="t"/>
                      <a:r>
                        <a:rPr lang="ru-KZ" sz="1000" b="0" u="none" strike="noStrike">
                          <a:solidFill>
                            <a:srgbClr val="000000"/>
                          </a:solidFill>
                          <a:effectLst/>
                          <a:latin typeface="Times New Roman" panose="02020603050405020304" pitchFamily="18" charset="0"/>
                          <a:cs typeface="Times New Roman" panose="02020603050405020304" pitchFamily="18" charset="0"/>
                        </a:rPr>
                        <a:t>42</a:t>
                      </a:r>
                      <a:endParaRPr lang="ru-KZ"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rowSpan="16">
                  <a:txBody>
                    <a:bodyPr/>
                    <a:lstStyle/>
                    <a:p>
                      <a:pPr algn="ctr" fontAlgn="t"/>
                      <a:r>
                        <a:rPr lang="pl-PL" sz="1000" b="0" u="none" strike="noStrike">
                          <a:solidFill>
                            <a:srgbClr val="000000"/>
                          </a:solidFill>
                          <a:effectLst/>
                          <a:latin typeface="Times New Roman" panose="02020603050405020304" pitchFamily="18" charset="0"/>
                          <a:cs typeface="Times New Roman" panose="02020603050405020304" pitchFamily="18" charset="0"/>
                        </a:rPr>
                        <a:t>G40.0-G40.9, Q85.1</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rowSpan="16">
                  <a:txBody>
                    <a:bodyPr/>
                    <a:lstStyle/>
                    <a:p>
                      <a:pPr algn="ctr" fontAlgn="t"/>
                      <a:r>
                        <a:rPr lang="ru-RU" sz="1000" b="0" u="none" strike="noStrike">
                          <a:solidFill>
                            <a:srgbClr val="000000"/>
                          </a:solidFill>
                          <a:effectLst/>
                          <a:latin typeface="Times New Roman" panose="02020603050405020304" pitchFamily="18" charset="0"/>
                          <a:cs typeface="Times New Roman" panose="02020603050405020304" pitchFamily="18" charset="0"/>
                        </a:rPr>
                        <a:t>Эпилепсия</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rowSpan="6">
                  <a:txBody>
                    <a:bodyPr/>
                    <a:lstStyle/>
                    <a:p>
                      <a:pPr algn="ctr" fontAlgn="t"/>
                      <a:r>
                        <a:rPr lang="kk-KZ" sz="1000" b="0" u="none" strike="noStrike" kern="1200" dirty="0">
                          <a:solidFill>
                            <a:srgbClr val="000000"/>
                          </a:solidFill>
                          <a:effectLst/>
                          <a:latin typeface="Times New Roman" panose="02020603050405020304" pitchFamily="18" charset="0"/>
                          <a:ea typeface="+mn-ea"/>
                          <a:cs typeface="Times New Roman" panose="02020603050405020304" pitchFamily="18" charset="0"/>
                        </a:rPr>
                        <a:t>Динамикалық байқауда тұрған барлық санаттар</a:t>
                      </a:r>
                      <a:endParaRPr lang="ru-RU" sz="1000" b="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57" marR="7157" marT="7157" marB="0"/>
                </a:tc>
                <a:tc rowSpan="6">
                  <a:txBody>
                    <a:bodyPr/>
                    <a:lstStyle/>
                    <a:p>
                      <a:pPr algn="ctr"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Ауырлықтың</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барлық</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сатылары</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мен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дәрежелері</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Карбамазепин</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N03AF01</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3114621788"/>
                  </a:ext>
                </a:extLst>
              </a:tr>
              <a:tr h="392039">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Вальпроевая</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кислота, таблетка, капсула, гранула, сироп, капли для приема внутрь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N03AG01</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2957790918"/>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Окскарбазепин</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N03AF02</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1687047727"/>
                  </a:ext>
                </a:extLst>
              </a:tr>
              <a:tr h="263374">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Ламотриджин</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 таблетка жевательная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N03AX09</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3428754667"/>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a:solidFill>
                            <a:srgbClr val="000000"/>
                          </a:solidFill>
                          <a:effectLst/>
                          <a:latin typeface="Times New Roman" panose="02020603050405020304" pitchFamily="18" charset="0"/>
                          <a:cs typeface="Times New Roman" panose="02020603050405020304" pitchFamily="18" charset="0"/>
                        </a:rPr>
                        <a:t>Топирамат, капсула, таблетка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N03AX11</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2550175219"/>
                  </a:ext>
                </a:extLst>
              </a:tr>
              <a:tr h="263374">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Леветирацетам</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 раствор для перорального применения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N03AX14</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1126478960"/>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rowSpan="10">
                  <a:txBody>
                    <a:bodyPr/>
                    <a:lstStyle/>
                    <a:p>
                      <a:pPr algn="ctr"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Динамикалық</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байқауда</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тұрған</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балалар</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rowSpan="10">
                  <a:txBody>
                    <a:bodyPr/>
                    <a:lstStyle/>
                    <a:p>
                      <a:pPr algn="ctr"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Сирек</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кездесетін</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және</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фармакорезистентті</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түрлері</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Тетракозактид</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суспензия для инъекций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H01AA02</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2331449630"/>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Этосуксимид</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капсула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solidFill>
                      <a:schemeClr val="accent2">
                        <a:lumMod val="60000"/>
                        <a:lumOff val="40000"/>
                      </a:schemeClr>
                    </a:solidFill>
                  </a:tcPr>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N03AD01</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1961111211"/>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Вигабатрин</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N03AG04</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1842781593"/>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Сультиам</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solidFill>
                      <a:schemeClr val="accent2">
                        <a:lumMod val="60000"/>
                        <a:lumOff val="40000"/>
                      </a:schemeClr>
                    </a:solidFill>
                  </a:tcPr>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N03AX03</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2219516904"/>
                  </a:ext>
                </a:extLst>
              </a:tr>
              <a:tr h="296069">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Лакосамид</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 раствор для приема внутрь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solidFill>
                      <a:schemeClr val="accent2">
                        <a:lumMod val="60000"/>
                        <a:lumOff val="40000"/>
                      </a:schemeClr>
                    </a:solidFill>
                  </a:tcPr>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N03AX18</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95574708"/>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Перампанел</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solidFill>
                      <a:schemeClr val="accent2">
                        <a:lumMod val="60000"/>
                        <a:lumOff val="40000"/>
                      </a:schemeClr>
                    </a:solidFill>
                  </a:tcPr>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N03AX22</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847532665"/>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a:solidFill>
                            <a:srgbClr val="000000"/>
                          </a:solidFill>
                          <a:effectLst/>
                          <a:latin typeface="Times New Roman" panose="02020603050405020304" pitchFamily="18" charset="0"/>
                          <a:cs typeface="Times New Roman" panose="02020603050405020304" pitchFamily="18" charset="0"/>
                        </a:rPr>
                        <a:t>Фенитоин, таблетка/ капсула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solidFill>
                      <a:schemeClr val="accent2">
                        <a:lumMod val="60000"/>
                        <a:lumOff val="40000"/>
                      </a:schemeClr>
                    </a:solidFill>
                  </a:tcPr>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N03AB02</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4183167975"/>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Зонисамид</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капсула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N03AX15</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1251415358"/>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Стирипентол</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капсула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solidFill>
                      <a:schemeClr val="accent2">
                        <a:lumMod val="60000"/>
                        <a:lumOff val="40000"/>
                      </a:schemeClr>
                    </a:solidFill>
                  </a:tcPr>
                </a:tc>
                <a:tc>
                  <a:txBody>
                    <a:bodyPr/>
                    <a:lstStyle/>
                    <a:p>
                      <a:pPr algn="l" fontAlgn="t"/>
                      <a:r>
                        <a:rPr lang="pl-PL" sz="1000" b="0" u="none" strike="noStrike">
                          <a:solidFill>
                            <a:srgbClr val="000000"/>
                          </a:solidFill>
                          <a:effectLst/>
                          <a:latin typeface="Times New Roman" panose="02020603050405020304" pitchFamily="18" charset="0"/>
                          <a:cs typeface="Times New Roman" panose="02020603050405020304" pitchFamily="18" charset="0"/>
                        </a:rPr>
                        <a:t>N03AX17</a:t>
                      </a:r>
                      <a:endParaRPr lang="pl-PL"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1306232099"/>
                  </a:ext>
                </a:extLst>
              </a:tr>
              <a:tr h="244125">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00" b="0" u="none" strike="noStrike" dirty="0" err="1">
                          <a:solidFill>
                            <a:srgbClr val="000000"/>
                          </a:solidFill>
                          <a:effectLst/>
                          <a:latin typeface="Times New Roman" panose="02020603050405020304" pitchFamily="18" charset="0"/>
                          <a:cs typeface="Times New Roman" panose="02020603050405020304" pitchFamily="18" charset="0"/>
                        </a:rPr>
                        <a:t>Клобазам</a:t>
                      </a:r>
                      <a:r>
                        <a:rPr lang="ru-RU" sz="1000" b="0" u="none" strike="noStrike" dirty="0">
                          <a:solidFill>
                            <a:srgbClr val="000000"/>
                          </a:solidFill>
                          <a:effectLst/>
                          <a:latin typeface="Times New Roman" panose="02020603050405020304" pitchFamily="18" charset="0"/>
                          <a:cs typeface="Times New Roman" panose="02020603050405020304" pitchFamily="18" charset="0"/>
                        </a:rPr>
                        <a:t>, таблетка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tc>
                  <a:txBody>
                    <a:bodyPr/>
                    <a:lstStyle/>
                    <a:p>
                      <a:pPr algn="l" fontAlgn="t"/>
                      <a:r>
                        <a:rPr lang="pl-PL" sz="1000" b="0" u="none" strike="noStrike" dirty="0">
                          <a:solidFill>
                            <a:srgbClr val="000000"/>
                          </a:solidFill>
                          <a:effectLst/>
                          <a:latin typeface="Times New Roman" panose="02020603050405020304" pitchFamily="18" charset="0"/>
                          <a:cs typeface="Times New Roman" panose="02020603050405020304" pitchFamily="18" charset="0"/>
                        </a:rPr>
                        <a:t>N05BA09</a:t>
                      </a:r>
                      <a:endParaRPr lang="pl-PL"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57" marR="7157" marT="7157" marB="0"/>
                </a:tc>
                <a:extLst>
                  <a:ext uri="{0D108BD9-81ED-4DB2-BD59-A6C34878D82A}">
                    <a16:rowId xmlns:a16="http://schemas.microsoft.com/office/drawing/2014/main" val="1983795727"/>
                  </a:ext>
                </a:extLst>
              </a:tr>
            </a:tbl>
          </a:graphicData>
        </a:graphic>
      </p:graphicFrame>
      <p:pic>
        <p:nvPicPr>
          <p:cNvPr id="8" name="Рисунок 7">
            <a:extLst>
              <a:ext uri="{FF2B5EF4-FFF2-40B4-BE49-F238E27FC236}">
                <a16:creationId xmlns:a16="http://schemas.microsoft.com/office/drawing/2014/main" id="{E971F688-4B73-C55C-8A57-EA3089DB09B5}"/>
              </a:ext>
            </a:extLst>
          </p:cNvPr>
          <p:cNvPicPr>
            <a:picLocks noChangeAspect="1"/>
          </p:cNvPicPr>
          <p:nvPr/>
        </p:nvPicPr>
        <p:blipFill>
          <a:blip r:embed="rId4"/>
          <a:stretch>
            <a:fillRect/>
          </a:stretch>
        </p:blipFill>
        <p:spPr>
          <a:xfrm>
            <a:off x="5703239" y="880160"/>
            <a:ext cx="5744638" cy="5802742"/>
          </a:xfrm>
          <a:prstGeom prst="rect">
            <a:avLst/>
          </a:prstGeom>
        </p:spPr>
      </p:pic>
    </p:spTree>
    <p:extLst>
      <p:ext uri="{BB962C8B-B14F-4D97-AF65-F5344CB8AC3E}">
        <p14:creationId xmlns:p14="http://schemas.microsoft.com/office/powerpoint/2010/main" val="188802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98FB-6026-17F0-544F-D095D2262704}"/>
            </a:ext>
          </a:extLst>
        </p:cNvPr>
        <p:cNvGrpSpPr/>
        <p:nvPr/>
      </p:nvGrpSpPr>
      <p:grpSpPr>
        <a:xfrm>
          <a:off x="0" y="0"/>
          <a:ext cx="0" cy="0"/>
          <a:chOff x="0" y="0"/>
          <a:chExt cx="0" cy="0"/>
        </a:xfrm>
      </p:grpSpPr>
      <p:sp>
        <p:nvSpPr>
          <p:cNvPr id="14" name="Rectangle: Rounded Corners 4">
            <a:extLst>
              <a:ext uri="{FF2B5EF4-FFF2-40B4-BE49-F238E27FC236}">
                <a16:creationId xmlns:a16="http://schemas.microsoft.com/office/drawing/2014/main" id="{61B5203A-DFDC-4156-8BA5-C833A14B24B6}"/>
              </a:ext>
            </a:extLst>
          </p:cNvPr>
          <p:cNvSpPr/>
          <p:nvPr/>
        </p:nvSpPr>
        <p:spPr>
          <a:xfrm>
            <a:off x="41652" y="1220486"/>
            <a:ext cx="4412740" cy="498989"/>
          </a:xfrm>
          <a:prstGeom prst="roundRect">
            <a:avLst>
              <a:gd name="adj" fmla="val 106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rgbClr val="002060"/>
                </a:solidFill>
                <a:latin typeface="Times New Roman" panose="02020603050405020304" pitchFamily="18" charset="0"/>
                <a:cs typeface="Times New Roman" panose="02020603050405020304" pitchFamily="18" charset="0"/>
              </a:rPr>
              <a:t>4 ДӘРІЛІК ЗАТТАР</a:t>
            </a:r>
          </a:p>
        </p:txBody>
      </p:sp>
      <p:pic>
        <p:nvPicPr>
          <p:cNvPr id="4" name="object 6">
            <a:extLst>
              <a:ext uri="{FF2B5EF4-FFF2-40B4-BE49-F238E27FC236}">
                <a16:creationId xmlns:a16="http://schemas.microsoft.com/office/drawing/2014/main" id="{C69F8166-BF6D-E275-0871-9263B7265DCE}"/>
              </a:ext>
            </a:extLst>
          </p:cNvPr>
          <p:cNvPicPr/>
          <p:nvPr/>
        </p:nvPicPr>
        <p:blipFill>
          <a:blip r:embed="rId3" cstate="print"/>
          <a:stretch>
            <a:fillRect/>
          </a:stretch>
        </p:blipFill>
        <p:spPr>
          <a:xfrm>
            <a:off x="68424" y="0"/>
            <a:ext cx="3916680" cy="843740"/>
          </a:xfrm>
          <a:prstGeom prst="rect">
            <a:avLst/>
          </a:prstGeom>
        </p:spPr>
      </p:pic>
      <p:sp>
        <p:nvSpPr>
          <p:cNvPr id="5" name="object 5">
            <a:extLst>
              <a:ext uri="{FF2B5EF4-FFF2-40B4-BE49-F238E27FC236}">
                <a16:creationId xmlns:a16="http://schemas.microsoft.com/office/drawing/2014/main" id="{EDF3FAC2-8EA1-72D1-A7AA-E6B3C9AD4C36}"/>
              </a:ext>
            </a:extLst>
          </p:cNvPr>
          <p:cNvSpPr/>
          <p:nvPr/>
        </p:nvSpPr>
        <p:spPr>
          <a:xfrm>
            <a:off x="3801979" y="0"/>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ru-RU" b="1" dirty="0">
                <a:solidFill>
                  <a:schemeClr val="bg1"/>
                </a:solidFill>
                <a:latin typeface="Times New Roman" panose="02020603050405020304" pitchFamily="18" charset="0"/>
                <a:cs typeface="Times New Roman" panose="02020603050405020304" pitchFamily="18" charset="0"/>
              </a:rPr>
              <a:t>ПРОБЛЕМЫ ПЕРСОНИФИЦИРОВАННОГО ПЛАНИРОВАНИЯ</a:t>
            </a:r>
          </a:p>
        </p:txBody>
      </p:sp>
      <p:sp>
        <p:nvSpPr>
          <p:cNvPr id="2" name="Google Shape;290;p4">
            <a:extLst>
              <a:ext uri="{FF2B5EF4-FFF2-40B4-BE49-F238E27FC236}">
                <a16:creationId xmlns:a16="http://schemas.microsoft.com/office/drawing/2014/main" id="{1B55EF35-66A1-49EA-D866-15201C7661CC}"/>
              </a:ext>
            </a:extLst>
          </p:cNvPr>
          <p:cNvSpPr txBox="1"/>
          <p:nvPr/>
        </p:nvSpPr>
        <p:spPr>
          <a:xfrm>
            <a:off x="4259321" y="783447"/>
            <a:ext cx="7941472" cy="307250"/>
          </a:xfrm>
          <a:prstGeom prst="rect">
            <a:avLst/>
          </a:prstGeom>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124" tIns="30124" rIns="30124" bIns="30124">
            <a:spAutoFit/>
          </a:bodyPr>
          <a:lstStyle>
            <a:lvl1pPr>
              <a:lnSpc>
                <a:spcPct val="108333"/>
              </a:lnSpc>
              <a:defRPr sz="2000" b="1">
                <a:solidFill>
                  <a:srgbClr val="305A98"/>
                </a:solidFill>
                <a:latin typeface="Tahoma"/>
                <a:ea typeface="Tahoma"/>
                <a:cs typeface="Tahoma"/>
                <a:sym typeface="Tahoma"/>
              </a:defRPr>
            </a:lvl1pPr>
          </a:lstStyle>
          <a:p>
            <a:pPr algn="ctr"/>
            <a:r>
              <a:rPr lang="ru-RU" sz="1600" dirty="0">
                <a:solidFill>
                  <a:srgbClr val="FF0000"/>
                </a:solidFill>
                <a:latin typeface="Times New Roman" panose="02020603050405020304" pitchFamily="18" charset="0"/>
                <a:cs typeface="Times New Roman" panose="02020603050405020304" pitchFamily="18" charset="0"/>
              </a:rPr>
              <a:t> </a:t>
            </a:r>
            <a:r>
              <a:rPr lang="kk-KZ" sz="1600" dirty="0">
                <a:solidFill>
                  <a:srgbClr val="002060"/>
                </a:solidFill>
                <a:latin typeface="Times New Roman" panose="02020603050405020304" pitchFamily="18" charset="0"/>
                <a:cs typeface="Times New Roman" panose="02020603050405020304" pitchFamily="18" charset="0"/>
              </a:rPr>
              <a:t>Гормоналды белсенді гипофиз ісіктері. Акромегалия</a:t>
            </a:r>
            <a:r>
              <a:rPr lang="ru-RU" sz="1600" dirty="0">
                <a:solidFill>
                  <a:srgbClr val="002060"/>
                </a:solidFill>
                <a:latin typeface="Times New Roman" panose="02020603050405020304" pitchFamily="18" charset="0"/>
                <a:cs typeface="Times New Roman" panose="02020603050405020304" pitchFamily="18" charset="0"/>
              </a:rPr>
              <a:t>. </a:t>
            </a:r>
          </a:p>
        </p:txBody>
      </p:sp>
      <p:sp>
        <p:nvSpPr>
          <p:cNvPr id="3" name="Google Shape;292;p4">
            <a:extLst>
              <a:ext uri="{FF2B5EF4-FFF2-40B4-BE49-F238E27FC236}">
                <a16:creationId xmlns:a16="http://schemas.microsoft.com/office/drawing/2014/main" id="{B16FB873-D7EB-8729-7517-6B8C1789CAF8}"/>
              </a:ext>
            </a:extLst>
          </p:cNvPr>
          <p:cNvSpPr/>
          <p:nvPr/>
        </p:nvSpPr>
        <p:spPr>
          <a:xfrm>
            <a:off x="83846" y="880160"/>
            <a:ext cx="4454243" cy="362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88" y="0"/>
                </a:lnTo>
                <a:lnTo>
                  <a:pt x="21600" y="10800"/>
                </a:lnTo>
                <a:lnTo>
                  <a:pt x="20488" y="21600"/>
                </a:lnTo>
                <a:lnTo>
                  <a:pt x="0" y="21600"/>
                </a:lnTo>
                <a:close/>
              </a:path>
            </a:pathLst>
          </a:custGeom>
          <a:solidFill>
            <a:schemeClr val="accent1">
              <a:lumMod val="20000"/>
              <a:lumOff val="80000"/>
            </a:schemeClr>
          </a:solidFill>
          <a:ln w="12700">
            <a:miter lim="400000"/>
          </a:ln>
          <a:effectLst>
            <a:outerShdw blurRad="50800" dist="38100" dir="2700000" algn="tl" rotWithShape="0">
              <a:prstClr val="black">
                <a:alpha val="40000"/>
              </a:prstClr>
            </a:outerShdw>
          </a:effectLst>
        </p:spPr>
        <p:txBody>
          <a:bodyPr lIns="45719" rIns="45719" anchor="ctr"/>
          <a:lstStyle/>
          <a:p>
            <a:pPr algn="ctr">
              <a:defRPr>
                <a:solidFill>
                  <a:srgbClr val="FFFFFF"/>
                </a:solidFill>
                <a:latin typeface="Calibri"/>
                <a:ea typeface="Calibri"/>
                <a:cs typeface="Calibri"/>
                <a:sym typeface="Calibri"/>
              </a:defRPr>
            </a:pPr>
            <a:endParaRPr>
              <a:solidFill>
                <a:srgbClr val="FFFFFF"/>
              </a:solidFill>
              <a:latin typeface="Arial" panose="020B0604020202020204" pitchFamily="34" charset="0"/>
              <a:ea typeface="Calibri"/>
              <a:cs typeface="Arial" panose="020B0604020202020204" pitchFamily="34" charset="0"/>
              <a:sym typeface="Calibri"/>
            </a:endParaRPr>
          </a:p>
        </p:txBody>
      </p:sp>
      <p:sp>
        <p:nvSpPr>
          <p:cNvPr id="12" name="Google Shape;293;p4">
            <a:extLst>
              <a:ext uri="{FF2B5EF4-FFF2-40B4-BE49-F238E27FC236}">
                <a16:creationId xmlns:a16="http://schemas.microsoft.com/office/drawing/2014/main" id="{7F767EE3-561E-DCDD-3F94-EDEE67F62CE7}"/>
              </a:ext>
            </a:extLst>
          </p:cNvPr>
          <p:cNvSpPr txBox="1"/>
          <p:nvPr/>
        </p:nvSpPr>
        <p:spPr>
          <a:xfrm>
            <a:off x="349270" y="904610"/>
            <a:ext cx="5226698" cy="291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7624" tIns="37624" rIns="37624" bIns="37624">
            <a:spAutoFit/>
          </a:bodyPr>
          <a:lstStyle/>
          <a:p>
            <a:pPr algn="ctr">
              <a:defRPr sz="1600" b="1">
                <a:solidFill>
                  <a:srgbClr val="FFFFFF"/>
                </a:solidFill>
                <a:latin typeface="Tahoma"/>
                <a:ea typeface="Tahoma"/>
                <a:cs typeface="Tahoma"/>
                <a:sym typeface="Tahoma"/>
              </a:defRPr>
            </a:pPr>
            <a:r>
              <a:rPr lang="ru-RU" sz="1400" b="1" dirty="0">
                <a:solidFill>
                  <a:schemeClr val="tx1">
                    <a:lumMod val="95000"/>
                    <a:lumOff val="5000"/>
                  </a:schemeClr>
                </a:solidFill>
                <a:latin typeface="Times New Roman" panose="02020603050405020304" pitchFamily="18" charset="0"/>
                <a:ea typeface="Tahoma"/>
                <a:cs typeface="Times New Roman" panose="02020603050405020304" pitchFamily="18" charset="0"/>
                <a:sym typeface="Tahoma"/>
              </a:rPr>
              <a:t>ҚОЛДАНЫСТАҒЫ МОДЕЛЬ</a:t>
            </a:r>
          </a:p>
        </p:txBody>
      </p:sp>
      <p:graphicFrame>
        <p:nvGraphicFramePr>
          <p:cNvPr id="7" name="Таблица 6">
            <a:extLst>
              <a:ext uri="{FF2B5EF4-FFF2-40B4-BE49-F238E27FC236}">
                <a16:creationId xmlns:a16="http://schemas.microsoft.com/office/drawing/2014/main" id="{E8DF844B-5D7B-249E-B82F-E72A41D58CF8}"/>
              </a:ext>
            </a:extLst>
          </p:cNvPr>
          <p:cNvGraphicFramePr>
            <a:graphicFrameLocks noGrp="1"/>
          </p:cNvGraphicFramePr>
          <p:nvPr>
            <p:extLst>
              <p:ext uri="{D42A27DB-BD31-4B8C-83A1-F6EECF244321}">
                <p14:modId xmlns:p14="http://schemas.microsoft.com/office/powerpoint/2010/main" val="2053599519"/>
              </p:ext>
            </p:extLst>
          </p:nvPr>
        </p:nvGraphicFramePr>
        <p:xfrm>
          <a:off x="153513" y="1955971"/>
          <a:ext cx="4384575" cy="3011956"/>
        </p:xfrm>
        <a:graphic>
          <a:graphicData uri="http://schemas.openxmlformats.org/drawingml/2006/table">
            <a:tbl>
              <a:tblPr>
                <a:tableStyleId>{B301B821-A1FF-4177-AEE7-76D212191A09}</a:tableStyleId>
              </a:tblPr>
              <a:tblGrid>
                <a:gridCol w="168598">
                  <a:extLst>
                    <a:ext uri="{9D8B030D-6E8A-4147-A177-3AD203B41FA5}">
                      <a16:colId xmlns:a16="http://schemas.microsoft.com/office/drawing/2014/main" val="2850824393"/>
                    </a:ext>
                  </a:extLst>
                </a:gridCol>
                <a:gridCol w="403753">
                  <a:extLst>
                    <a:ext uri="{9D8B030D-6E8A-4147-A177-3AD203B41FA5}">
                      <a16:colId xmlns:a16="http://schemas.microsoft.com/office/drawing/2014/main" val="3063913561"/>
                    </a:ext>
                  </a:extLst>
                </a:gridCol>
                <a:gridCol w="716437">
                  <a:extLst>
                    <a:ext uri="{9D8B030D-6E8A-4147-A177-3AD203B41FA5}">
                      <a16:colId xmlns:a16="http://schemas.microsoft.com/office/drawing/2014/main" val="1515557056"/>
                    </a:ext>
                  </a:extLst>
                </a:gridCol>
                <a:gridCol w="558783">
                  <a:extLst>
                    <a:ext uri="{9D8B030D-6E8A-4147-A177-3AD203B41FA5}">
                      <a16:colId xmlns:a16="http://schemas.microsoft.com/office/drawing/2014/main" val="1866492216"/>
                    </a:ext>
                  </a:extLst>
                </a:gridCol>
                <a:gridCol w="504909">
                  <a:extLst>
                    <a:ext uri="{9D8B030D-6E8A-4147-A177-3AD203B41FA5}">
                      <a16:colId xmlns:a16="http://schemas.microsoft.com/office/drawing/2014/main" val="3089012838"/>
                    </a:ext>
                  </a:extLst>
                </a:gridCol>
                <a:gridCol w="1424984">
                  <a:extLst>
                    <a:ext uri="{9D8B030D-6E8A-4147-A177-3AD203B41FA5}">
                      <a16:colId xmlns:a16="http://schemas.microsoft.com/office/drawing/2014/main" val="4195691402"/>
                    </a:ext>
                  </a:extLst>
                </a:gridCol>
                <a:gridCol w="607111">
                  <a:extLst>
                    <a:ext uri="{9D8B030D-6E8A-4147-A177-3AD203B41FA5}">
                      <a16:colId xmlns:a16="http://schemas.microsoft.com/office/drawing/2014/main" val="4149792421"/>
                    </a:ext>
                  </a:extLst>
                </a:gridCol>
              </a:tblGrid>
              <a:tr h="408277">
                <a:tc rowSpan="4">
                  <a:txBody>
                    <a:bodyPr/>
                    <a:lstStyle/>
                    <a:p>
                      <a:pPr algn="l" fontAlgn="t"/>
                      <a:r>
                        <a:rPr lang="ru-KZ" sz="1050" b="0" u="none" strike="noStrike" dirty="0">
                          <a:solidFill>
                            <a:srgbClr val="000000"/>
                          </a:solidFill>
                          <a:effectLst/>
                          <a:latin typeface="Times New Roman" panose="02020603050405020304" pitchFamily="18" charset="0"/>
                          <a:cs typeface="Times New Roman" panose="02020603050405020304" pitchFamily="18" charset="0"/>
                        </a:rPr>
                        <a:t>25</a:t>
                      </a:r>
                      <a:endParaRPr lang="ru-KZ"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rowSpan="4">
                  <a:txBody>
                    <a:bodyPr/>
                    <a:lstStyle/>
                    <a:p>
                      <a:pPr algn="l" fontAlgn="t"/>
                      <a:r>
                        <a:rPr lang="pl-PL" sz="1050" b="0" i="0" u="none" strike="noStrike" dirty="0">
                          <a:solidFill>
                            <a:srgbClr val="000000"/>
                          </a:solidFill>
                          <a:effectLst/>
                          <a:latin typeface="Times New Roman" panose="02020603050405020304" pitchFamily="18" charset="0"/>
                          <a:cs typeface="Times New Roman" panose="02020603050405020304" pitchFamily="18" charset="0"/>
                        </a:rPr>
                        <a:t>E22 (</a:t>
                      </a:r>
                      <a:r>
                        <a:rPr lang="kk-KZ" sz="1050" b="0" i="0" u="none" strike="noStrike" dirty="0">
                          <a:solidFill>
                            <a:srgbClr val="000000"/>
                          </a:solidFill>
                          <a:effectLst/>
                          <a:latin typeface="Times New Roman" panose="02020603050405020304" pitchFamily="18" charset="0"/>
                          <a:cs typeface="Times New Roman" panose="02020603050405020304" pitchFamily="18" charset="0"/>
                        </a:rPr>
                        <a:t>қоспағанда Е22.8), </a:t>
                      </a:r>
                      <a:r>
                        <a:rPr lang="pl-PL" sz="1050" b="0" i="0" u="none" strike="noStrike" dirty="0">
                          <a:solidFill>
                            <a:srgbClr val="000000"/>
                          </a:solidFill>
                          <a:effectLst/>
                          <a:latin typeface="Times New Roman" panose="02020603050405020304" pitchFamily="18" charset="0"/>
                          <a:cs typeface="Times New Roman" panose="02020603050405020304" pitchFamily="18" charset="0"/>
                        </a:rPr>
                        <a:t>D35.2</a:t>
                      </a:r>
                    </a:p>
                  </a:txBody>
                  <a:tcPr marL="9525" marR="9525" marT="9525" marB="0"/>
                </a:tc>
                <a:tc rowSpan="4">
                  <a:txBody>
                    <a:bodyPr/>
                    <a:lstStyle/>
                    <a:p>
                      <a:pPr algn="l" fontAlgn="t"/>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Гипофиздің</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гормондық</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белсенді</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ісіктері.Акромегалия</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rowSpan="4">
                  <a:txBody>
                    <a:bodyPr/>
                    <a:lstStyle/>
                    <a:p>
                      <a:pPr algn="l" fontAlgn="t"/>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Динамикалық</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байқауда</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тұрған</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барлық</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санаттар</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rowSpan="4">
                  <a:txBody>
                    <a:bodyPr/>
                    <a:lstStyle/>
                    <a:p>
                      <a:pPr algn="l" fontAlgn="t"/>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Зерттеп-қарау</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деректерімен</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верификацияланған</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диагноз</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ru-RU" sz="1050" b="0" u="none" strike="noStrike">
                          <a:solidFill>
                            <a:srgbClr val="000000"/>
                          </a:solidFill>
                          <a:effectLst/>
                          <a:latin typeface="Times New Roman" panose="02020603050405020304" pitchFamily="18" charset="0"/>
                          <a:cs typeface="Times New Roman" panose="02020603050405020304" pitchFamily="18" charset="0"/>
                        </a:rPr>
                        <a:t>Бромокриптин, таблетка</a:t>
                      </a:r>
                      <a:endParaRPr lang="ru-RU" sz="105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pl-PL" sz="1050" b="0" u="none" strike="noStrike">
                          <a:solidFill>
                            <a:srgbClr val="000000"/>
                          </a:solidFill>
                          <a:effectLst/>
                          <a:latin typeface="Times New Roman" panose="02020603050405020304" pitchFamily="18" charset="0"/>
                          <a:cs typeface="Times New Roman" panose="02020603050405020304" pitchFamily="18" charset="0"/>
                        </a:rPr>
                        <a:t>G02CB01</a:t>
                      </a:r>
                      <a:endParaRPr lang="pl-PL" sz="105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587380292"/>
                  </a:ext>
                </a:extLst>
              </a:tr>
              <a:tr h="408277">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50" b="0" u="none" strike="noStrike" dirty="0" err="1">
                          <a:solidFill>
                            <a:srgbClr val="000000"/>
                          </a:solidFill>
                          <a:effectLst/>
                          <a:latin typeface="Times New Roman" panose="02020603050405020304" pitchFamily="18" charset="0"/>
                          <a:cs typeface="Times New Roman" panose="02020603050405020304" pitchFamily="18" charset="0"/>
                        </a:rPr>
                        <a:t>Каберголин</a:t>
                      </a:r>
                      <a:r>
                        <a:rPr lang="ru-RU" sz="1050" b="0" u="none" strike="noStrike" dirty="0">
                          <a:solidFill>
                            <a:srgbClr val="000000"/>
                          </a:solidFill>
                          <a:effectLst/>
                          <a:latin typeface="Times New Roman" panose="02020603050405020304" pitchFamily="18" charset="0"/>
                          <a:cs typeface="Times New Roman" panose="02020603050405020304" pitchFamily="18" charset="0"/>
                        </a:rPr>
                        <a:t>, таблетка</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pl-PL" sz="1050" b="0" u="none" strike="noStrike">
                          <a:solidFill>
                            <a:srgbClr val="000000"/>
                          </a:solidFill>
                          <a:effectLst/>
                          <a:latin typeface="Times New Roman" panose="02020603050405020304" pitchFamily="18" charset="0"/>
                          <a:cs typeface="Times New Roman" panose="02020603050405020304" pitchFamily="18" charset="0"/>
                        </a:rPr>
                        <a:t>G02CB03</a:t>
                      </a:r>
                      <a:endParaRPr lang="pl-PL" sz="105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86893938"/>
                  </a:ext>
                </a:extLst>
              </a:tr>
              <a:tr h="1201230">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Октреотид</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инъекцияға</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арналған</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суспензия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дайындауға</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арналған</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микросфералар</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инъекцияға</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арналған</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суспензия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дайындауға</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арналған</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лиофилизат</a:t>
                      </a:r>
                    </a:p>
                  </a:txBody>
                  <a:tcPr marL="9525" marR="9525" marT="9525" marB="0"/>
                </a:tc>
                <a:tc>
                  <a:txBody>
                    <a:bodyPr/>
                    <a:lstStyle/>
                    <a:p>
                      <a:pPr algn="l" fontAlgn="t"/>
                      <a:r>
                        <a:rPr lang="pl-PL" sz="1050" b="0" u="none" strike="noStrike">
                          <a:solidFill>
                            <a:srgbClr val="000000"/>
                          </a:solidFill>
                          <a:effectLst/>
                          <a:latin typeface="Times New Roman" panose="02020603050405020304" pitchFamily="18" charset="0"/>
                          <a:cs typeface="Times New Roman" panose="02020603050405020304" pitchFamily="18" charset="0"/>
                        </a:rPr>
                        <a:t>H01CB02</a:t>
                      </a:r>
                      <a:endParaRPr lang="pl-PL" sz="105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142614819"/>
                  </a:ext>
                </a:extLst>
              </a:tr>
              <a:tr h="994172">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gn="l" fontAlgn="t"/>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Ланреотид</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теріастылық</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инъекцияға</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арналған</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ерітінді</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суспензия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дайындауға</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арналған</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лиофилизат</a:t>
                      </a:r>
                    </a:p>
                  </a:txBody>
                  <a:tcPr marL="9525" marR="9525" marT="9525" marB="0"/>
                </a:tc>
                <a:tc>
                  <a:txBody>
                    <a:bodyPr/>
                    <a:lstStyle/>
                    <a:p>
                      <a:pPr algn="l" fontAlgn="t"/>
                      <a:r>
                        <a:rPr lang="pl-PL" sz="1050" b="0" u="none" strike="noStrike" dirty="0">
                          <a:solidFill>
                            <a:srgbClr val="000000"/>
                          </a:solidFill>
                          <a:effectLst/>
                          <a:latin typeface="Times New Roman" panose="02020603050405020304" pitchFamily="18" charset="0"/>
                          <a:cs typeface="Times New Roman" panose="02020603050405020304" pitchFamily="18" charset="0"/>
                        </a:rPr>
                        <a:t>H01CB03</a:t>
                      </a:r>
                      <a:endParaRPr lang="pl-PL"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411500561"/>
                  </a:ext>
                </a:extLst>
              </a:tr>
            </a:tbl>
          </a:graphicData>
        </a:graphic>
      </p:graphicFrame>
      <p:graphicFrame>
        <p:nvGraphicFramePr>
          <p:cNvPr id="10" name="Таблица 9">
            <a:extLst>
              <a:ext uri="{FF2B5EF4-FFF2-40B4-BE49-F238E27FC236}">
                <a16:creationId xmlns:a16="http://schemas.microsoft.com/office/drawing/2014/main" id="{0154437A-601B-F171-7FDA-DEB59C591520}"/>
              </a:ext>
            </a:extLst>
          </p:cNvPr>
          <p:cNvGraphicFramePr>
            <a:graphicFrameLocks noGrp="1"/>
          </p:cNvGraphicFramePr>
          <p:nvPr>
            <p:extLst>
              <p:ext uri="{D42A27DB-BD31-4B8C-83A1-F6EECF244321}">
                <p14:modId xmlns:p14="http://schemas.microsoft.com/office/powerpoint/2010/main" val="2078562902"/>
              </p:ext>
            </p:extLst>
          </p:nvPr>
        </p:nvGraphicFramePr>
        <p:xfrm>
          <a:off x="5175773" y="2223506"/>
          <a:ext cx="6834432" cy="1929228"/>
        </p:xfrm>
        <a:graphic>
          <a:graphicData uri="http://schemas.openxmlformats.org/drawingml/2006/table">
            <a:tbl>
              <a:tblPr>
                <a:tableStyleId>{BDBED569-4797-4DF1-A0F4-6AAB3CD982D8}</a:tableStyleId>
              </a:tblPr>
              <a:tblGrid>
                <a:gridCol w="1708608">
                  <a:extLst>
                    <a:ext uri="{9D8B030D-6E8A-4147-A177-3AD203B41FA5}">
                      <a16:colId xmlns:a16="http://schemas.microsoft.com/office/drawing/2014/main" val="2659455467"/>
                    </a:ext>
                  </a:extLst>
                </a:gridCol>
                <a:gridCol w="1708608">
                  <a:extLst>
                    <a:ext uri="{9D8B030D-6E8A-4147-A177-3AD203B41FA5}">
                      <a16:colId xmlns:a16="http://schemas.microsoft.com/office/drawing/2014/main" val="1286301066"/>
                    </a:ext>
                  </a:extLst>
                </a:gridCol>
                <a:gridCol w="1708608">
                  <a:extLst>
                    <a:ext uri="{9D8B030D-6E8A-4147-A177-3AD203B41FA5}">
                      <a16:colId xmlns:a16="http://schemas.microsoft.com/office/drawing/2014/main" val="3780412674"/>
                    </a:ext>
                  </a:extLst>
                </a:gridCol>
                <a:gridCol w="1708608">
                  <a:extLst>
                    <a:ext uri="{9D8B030D-6E8A-4147-A177-3AD203B41FA5}">
                      <a16:colId xmlns:a16="http://schemas.microsoft.com/office/drawing/2014/main" val="131005416"/>
                    </a:ext>
                  </a:extLst>
                </a:gridCol>
              </a:tblGrid>
              <a:tr h="263790">
                <a:tc>
                  <a:txBody>
                    <a:bodyPr/>
                    <a:lstStyle/>
                    <a:p>
                      <a:pPr algn="ctr"/>
                      <a:r>
                        <a:rPr lang="ru-RU" sz="1050" b="1" dirty="0" err="1">
                          <a:effectLst/>
                          <a:latin typeface="Times New Roman" panose="02020603050405020304" pitchFamily="18" charset="0"/>
                          <a:cs typeface="Times New Roman" panose="02020603050405020304" pitchFamily="18" charset="0"/>
                        </a:rPr>
                        <a:t>Фармакотерапиялық</a:t>
                      </a:r>
                      <a:r>
                        <a:rPr lang="ru-RU" sz="1050" b="1" dirty="0">
                          <a:effectLst/>
                          <a:latin typeface="Times New Roman" panose="02020603050405020304" pitchFamily="18" charset="0"/>
                          <a:cs typeface="Times New Roman" panose="02020603050405020304" pitchFamily="18" charset="0"/>
                        </a:rPr>
                        <a:t> топ</a:t>
                      </a:r>
                      <a:endParaRPr lang="ru-RU" sz="1050" dirty="0">
                        <a:effectLst/>
                        <a:latin typeface="Times New Roman" panose="02020603050405020304" pitchFamily="18" charset="0"/>
                        <a:cs typeface="Times New Roman" panose="02020603050405020304" pitchFamily="18" charset="0"/>
                      </a:endParaRPr>
                    </a:p>
                  </a:txBody>
                  <a:tcPr marL="47625" marR="47625" marT="47625" marB="47625" anchor="ctr"/>
                </a:tc>
                <a:tc>
                  <a:txBody>
                    <a:bodyPr/>
                    <a:lstStyle/>
                    <a:p>
                      <a:pPr algn="ctr"/>
                      <a:r>
                        <a:rPr lang="ru-RU" sz="1050" b="1" dirty="0" err="1">
                          <a:effectLst/>
                          <a:latin typeface="Times New Roman" panose="02020603050405020304" pitchFamily="18" charset="0"/>
                          <a:cs typeface="Times New Roman" panose="02020603050405020304" pitchFamily="18" charset="0"/>
                        </a:rPr>
                        <a:t>Дәрілік</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заттың</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халықаралық</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патенттелмеген</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атауы</a:t>
                      </a:r>
                      <a:endParaRPr lang="ru-RU" sz="1050" dirty="0">
                        <a:effectLst/>
                        <a:latin typeface="Times New Roman" panose="02020603050405020304" pitchFamily="18" charset="0"/>
                        <a:cs typeface="Times New Roman" panose="02020603050405020304" pitchFamily="18" charset="0"/>
                      </a:endParaRPr>
                    </a:p>
                  </a:txBody>
                  <a:tcPr marL="47625" marR="47625" marT="47625" marB="47625" anchor="ctr"/>
                </a:tc>
                <a:tc>
                  <a:txBody>
                    <a:bodyPr/>
                    <a:lstStyle/>
                    <a:p>
                      <a:pPr algn="ctr"/>
                      <a:r>
                        <a:rPr lang="ru-RU" sz="1050" b="1" dirty="0" err="1">
                          <a:effectLst/>
                          <a:latin typeface="Times New Roman" panose="02020603050405020304" pitchFamily="18" charset="0"/>
                          <a:cs typeface="Times New Roman" panose="02020603050405020304" pitchFamily="18" charset="0"/>
                        </a:rPr>
                        <a:t>Қолдану</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тәсілі</a:t>
                      </a:r>
                      <a:endParaRPr lang="ru-RU" sz="1050" dirty="0">
                        <a:effectLst/>
                        <a:latin typeface="Times New Roman" panose="02020603050405020304" pitchFamily="18" charset="0"/>
                        <a:cs typeface="Times New Roman" panose="02020603050405020304" pitchFamily="18" charset="0"/>
                      </a:endParaRPr>
                    </a:p>
                  </a:txBody>
                  <a:tcPr marL="47625" marR="47625" marT="47625" marB="47625" anchor="ctr"/>
                </a:tc>
                <a:tc>
                  <a:txBody>
                    <a:bodyPr/>
                    <a:lstStyle/>
                    <a:p>
                      <a:pPr algn="ctr"/>
                      <a:r>
                        <a:rPr lang="ru-RU" sz="1050" b="1" dirty="0" err="1">
                          <a:effectLst/>
                          <a:latin typeface="Times New Roman" panose="02020603050405020304" pitchFamily="18" charset="0"/>
                          <a:cs typeface="Times New Roman" panose="02020603050405020304" pitchFamily="18" charset="0"/>
                        </a:rPr>
                        <a:t>Дәлелділік</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деңгейі</a:t>
                      </a:r>
                      <a:endParaRPr lang="ru-RU" sz="1050" b="1" dirty="0">
                        <a:effectLst/>
                        <a:latin typeface="Times New Roman" panose="02020603050405020304" pitchFamily="18"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3745901386"/>
                  </a:ext>
                </a:extLst>
              </a:tr>
              <a:tr h="257706">
                <a:tc gridSpan="4">
                  <a:txBody>
                    <a:bodyPr/>
                    <a:lstStyle/>
                    <a:p>
                      <a:r>
                        <a:rPr lang="ru-RU" sz="1050" dirty="0" err="1">
                          <a:effectLst/>
                          <a:latin typeface="Times New Roman" panose="02020603050405020304" pitchFamily="18" charset="0"/>
                          <a:cs typeface="Times New Roman" panose="02020603050405020304" pitchFamily="18" charset="0"/>
                        </a:rPr>
                        <a:t>Таңдаудағы</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дәрілік</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зат</a:t>
                      </a:r>
                      <a:endParaRPr lang="ru-RU" sz="1050" dirty="0">
                        <a:effectLst/>
                        <a:latin typeface="Times New Roman" panose="02020603050405020304" pitchFamily="18" charset="0"/>
                        <a:cs typeface="Times New Roman" panose="02020603050405020304" pitchFamily="18" charset="0"/>
                      </a:endParaRPr>
                    </a:p>
                  </a:txBody>
                  <a:tcPr marL="47625" marR="47625" marT="47625" marB="47625" anchor="ctr"/>
                </a:tc>
                <a:tc hMerge="1">
                  <a:txBody>
                    <a:bodyPr/>
                    <a:lstStyle/>
                    <a:p>
                      <a:endParaRPr lang="ru-KZ"/>
                    </a:p>
                  </a:txBody>
                  <a:tcPr/>
                </a:tc>
                <a:tc hMerge="1">
                  <a:txBody>
                    <a:bodyPr/>
                    <a:lstStyle/>
                    <a:p>
                      <a:endParaRPr lang="ru-KZ"/>
                    </a:p>
                  </a:txBody>
                  <a:tcPr/>
                </a:tc>
                <a:tc hMerge="1">
                  <a:txBody>
                    <a:bodyPr/>
                    <a:lstStyle/>
                    <a:p>
                      <a:endParaRPr lang="ru-KZ"/>
                    </a:p>
                  </a:txBody>
                  <a:tcPr/>
                </a:tc>
                <a:extLst>
                  <a:ext uri="{0D108BD9-81ED-4DB2-BD59-A6C34878D82A}">
                    <a16:rowId xmlns:a16="http://schemas.microsoft.com/office/drawing/2014/main" val="3160261133"/>
                  </a:ext>
                </a:extLst>
              </a:tr>
              <a:tr h="257706">
                <a:tc gridSpan="4">
                  <a:txBody>
                    <a:bodyPr/>
                    <a:lstStyle/>
                    <a:p>
                      <a:r>
                        <a:rPr lang="ru-RU" sz="1050" dirty="0" err="1">
                          <a:effectLst/>
                          <a:latin typeface="Times New Roman" panose="02020603050405020304" pitchFamily="18" charset="0"/>
                          <a:cs typeface="Times New Roman" panose="02020603050405020304" pitchFamily="18" charset="0"/>
                        </a:rPr>
                        <a:t>Медикаментоздық</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емдеудің</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бірінші</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желісі</a:t>
                      </a:r>
                      <a:endParaRPr lang="ru-RU" sz="1050" dirty="0">
                        <a:effectLst/>
                        <a:latin typeface="Times New Roman" panose="02020603050405020304" pitchFamily="18" charset="0"/>
                        <a:cs typeface="Times New Roman" panose="02020603050405020304" pitchFamily="18" charset="0"/>
                      </a:endParaRPr>
                    </a:p>
                  </a:txBody>
                  <a:tcPr marL="47625" marR="47625" marT="47625" marB="47625" anchor="ctr"/>
                </a:tc>
                <a:tc hMerge="1">
                  <a:txBody>
                    <a:bodyPr/>
                    <a:lstStyle/>
                    <a:p>
                      <a:endParaRPr lang="ru-KZ"/>
                    </a:p>
                  </a:txBody>
                  <a:tcPr/>
                </a:tc>
                <a:tc hMerge="1">
                  <a:txBody>
                    <a:bodyPr/>
                    <a:lstStyle/>
                    <a:p>
                      <a:endParaRPr lang="ru-KZ"/>
                    </a:p>
                  </a:txBody>
                  <a:tcPr/>
                </a:tc>
                <a:tc hMerge="1">
                  <a:txBody>
                    <a:bodyPr/>
                    <a:lstStyle/>
                    <a:p>
                      <a:endParaRPr lang="ru-KZ"/>
                    </a:p>
                  </a:txBody>
                  <a:tcPr/>
                </a:tc>
                <a:extLst>
                  <a:ext uri="{0D108BD9-81ED-4DB2-BD59-A6C34878D82A}">
                    <a16:rowId xmlns:a16="http://schemas.microsoft.com/office/drawing/2014/main" val="3112675459"/>
                  </a:ext>
                </a:extLst>
              </a:tr>
              <a:tr h="419253">
                <a:tc>
                  <a:txBody>
                    <a:bodyPr/>
                    <a:lstStyle/>
                    <a:p>
                      <a:r>
                        <a:rPr lang="ru-RU" sz="1050" dirty="0" err="1">
                          <a:effectLst/>
                          <a:latin typeface="Times New Roman" panose="02020603050405020304" pitchFamily="18" charset="0"/>
                          <a:cs typeface="Times New Roman" panose="02020603050405020304" pitchFamily="18" charset="0"/>
                        </a:rPr>
                        <a:t>Ұзақ</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әсер</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ететін</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соматостатин</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аналогтары</a:t>
                      </a:r>
                      <a:endParaRPr lang="ru-RU" sz="1050" dirty="0">
                        <a:effectLst/>
                        <a:latin typeface="Times New Roman" panose="02020603050405020304" pitchFamily="18" charset="0"/>
                        <a:cs typeface="Times New Roman" panose="02020603050405020304" pitchFamily="18" charset="0"/>
                      </a:endParaRPr>
                    </a:p>
                  </a:txBody>
                  <a:tcPr marL="47625" marR="47625" marT="47625" marB="47625" anchor="ctr"/>
                </a:tc>
                <a:tc>
                  <a:txBody>
                    <a:bodyPr/>
                    <a:lstStyle/>
                    <a:p>
                      <a:r>
                        <a:rPr lang="ru-RU" sz="1050">
                          <a:effectLst/>
                          <a:latin typeface="Times New Roman" panose="02020603050405020304" pitchFamily="18" charset="0"/>
                          <a:cs typeface="Times New Roman" panose="02020603050405020304" pitchFamily="18" charset="0"/>
                        </a:rPr>
                        <a:t>Ланреотид</a:t>
                      </a:r>
                    </a:p>
                  </a:txBody>
                  <a:tcPr marL="47625" marR="47625" marT="47625" marB="47625" anchor="ctr"/>
                </a:tc>
                <a:tc>
                  <a:txBody>
                    <a:bodyPr/>
                    <a:lstStyle/>
                    <a:p>
                      <a:pPr algn="ctr"/>
                      <a:r>
                        <a:rPr lang="ru-RU" sz="1050" dirty="0">
                          <a:effectLst/>
                          <a:latin typeface="Times New Roman" panose="02020603050405020304" pitchFamily="18" charset="0"/>
                          <a:cs typeface="Times New Roman" panose="02020603050405020304" pitchFamily="18" charset="0"/>
                        </a:rPr>
                        <a:t>60 – 120 мг 28 </a:t>
                      </a:r>
                      <a:r>
                        <a:rPr lang="ru-RU" sz="1050" dirty="0" err="1">
                          <a:effectLst/>
                          <a:latin typeface="Times New Roman" panose="02020603050405020304" pitchFamily="18" charset="0"/>
                          <a:cs typeface="Times New Roman" panose="02020603050405020304" pitchFamily="18" charset="0"/>
                        </a:rPr>
                        <a:t>күнде</a:t>
                      </a:r>
                      <a:r>
                        <a:rPr lang="ru-RU" sz="1050" dirty="0">
                          <a:effectLst/>
                          <a:latin typeface="Times New Roman" panose="02020603050405020304" pitchFamily="18" charset="0"/>
                          <a:cs typeface="Times New Roman" panose="02020603050405020304" pitchFamily="18" charset="0"/>
                        </a:rPr>
                        <a:t> 1 </a:t>
                      </a:r>
                      <a:r>
                        <a:rPr lang="ru-RU" sz="1050" dirty="0" err="1">
                          <a:effectLst/>
                          <a:latin typeface="Times New Roman" panose="02020603050405020304" pitchFamily="18" charset="0"/>
                          <a:cs typeface="Times New Roman" panose="02020603050405020304" pitchFamily="18" charset="0"/>
                        </a:rPr>
                        <a:t>рет</a:t>
                      </a:r>
                      <a:r>
                        <a:rPr lang="ru-RU" sz="1050" dirty="0">
                          <a:effectLst/>
                          <a:latin typeface="Times New Roman" panose="02020603050405020304" pitchFamily="18" charset="0"/>
                          <a:cs typeface="Times New Roman" panose="02020603050405020304" pitchFamily="18" charset="0"/>
                        </a:rPr>
                        <a:t> , п/к</a:t>
                      </a:r>
                    </a:p>
                  </a:txBody>
                  <a:tcPr marL="47625" marR="47625" marT="47625" marB="47625" anchor="ctr"/>
                </a:tc>
                <a:tc>
                  <a:txBody>
                    <a:bodyPr/>
                    <a:lstStyle/>
                    <a:p>
                      <a:pPr algn="ctr"/>
                      <a:r>
                        <a:rPr lang="ru-RU" sz="1050" dirty="0">
                          <a:effectLst/>
                          <a:latin typeface="Times New Roman" panose="02020603050405020304" pitchFamily="18" charset="0"/>
                          <a:cs typeface="Times New Roman" panose="02020603050405020304" pitchFamily="18" charset="0"/>
                        </a:rPr>
                        <a:t>А</a:t>
                      </a:r>
                    </a:p>
                  </a:txBody>
                  <a:tcPr marL="47625" marR="47625" marT="47625" marB="47625" anchor="ctr"/>
                </a:tc>
                <a:extLst>
                  <a:ext uri="{0D108BD9-81ED-4DB2-BD59-A6C34878D82A}">
                    <a16:rowId xmlns:a16="http://schemas.microsoft.com/office/drawing/2014/main" val="2728845934"/>
                  </a:ext>
                </a:extLst>
              </a:tr>
              <a:tr h="419253">
                <a:tc>
                  <a:txBody>
                    <a:bodyPr/>
                    <a:lstStyle/>
                    <a:p>
                      <a:r>
                        <a:rPr lang="ru-RU" sz="1050" dirty="0" err="1">
                          <a:effectLst/>
                          <a:latin typeface="Times New Roman" panose="02020603050405020304" pitchFamily="18" charset="0"/>
                          <a:cs typeface="Times New Roman" panose="02020603050405020304" pitchFamily="18" charset="0"/>
                        </a:rPr>
                        <a:t>Ұзақ</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әсер</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ететін</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соматостатин</a:t>
                      </a:r>
                      <a:r>
                        <a:rPr lang="ru-RU" sz="1050" dirty="0">
                          <a:effectLst/>
                          <a:latin typeface="Times New Roman" panose="02020603050405020304" pitchFamily="18" charset="0"/>
                          <a:cs typeface="Times New Roman" panose="02020603050405020304" pitchFamily="18" charset="0"/>
                        </a:rPr>
                        <a:t> </a:t>
                      </a:r>
                      <a:r>
                        <a:rPr lang="ru-RU" sz="1050" dirty="0" err="1">
                          <a:effectLst/>
                          <a:latin typeface="Times New Roman" panose="02020603050405020304" pitchFamily="18" charset="0"/>
                          <a:cs typeface="Times New Roman" panose="02020603050405020304" pitchFamily="18" charset="0"/>
                        </a:rPr>
                        <a:t>аналогтары</a:t>
                      </a:r>
                      <a:endParaRPr lang="ru-RU" sz="1050" dirty="0">
                        <a:effectLst/>
                        <a:latin typeface="Times New Roman" panose="02020603050405020304" pitchFamily="18" charset="0"/>
                        <a:cs typeface="Times New Roman" panose="02020603050405020304" pitchFamily="18" charset="0"/>
                      </a:endParaRPr>
                    </a:p>
                  </a:txBody>
                  <a:tcPr marL="47625" marR="47625" marT="47625" marB="47625" anchor="ctr"/>
                </a:tc>
                <a:tc>
                  <a:txBody>
                    <a:bodyPr/>
                    <a:lstStyle/>
                    <a:p>
                      <a:r>
                        <a:rPr lang="ru-RU" sz="1050">
                          <a:effectLst/>
                          <a:latin typeface="Times New Roman" panose="02020603050405020304" pitchFamily="18" charset="0"/>
                          <a:cs typeface="Times New Roman" panose="02020603050405020304" pitchFamily="18" charset="0"/>
                        </a:rPr>
                        <a:t>Октреотид</a:t>
                      </a:r>
                    </a:p>
                  </a:txBody>
                  <a:tcPr marL="47625" marR="47625" marT="47625" marB="47625" anchor="ctr"/>
                </a:tc>
                <a:tc>
                  <a:txBody>
                    <a:bodyPr/>
                    <a:lstStyle/>
                    <a:p>
                      <a:pPr algn="ctr"/>
                      <a:r>
                        <a:rPr lang="ru-RU" sz="1050" dirty="0">
                          <a:effectLst/>
                          <a:latin typeface="Times New Roman" panose="02020603050405020304" pitchFamily="18" charset="0"/>
                          <a:cs typeface="Times New Roman" panose="02020603050405020304" pitchFamily="18" charset="0"/>
                        </a:rPr>
                        <a:t>10-30 мг 28 </a:t>
                      </a:r>
                      <a:r>
                        <a:rPr lang="ru-RU" sz="1050" dirty="0" err="1">
                          <a:effectLst/>
                          <a:latin typeface="Times New Roman" panose="02020603050405020304" pitchFamily="18" charset="0"/>
                          <a:cs typeface="Times New Roman" panose="02020603050405020304" pitchFamily="18" charset="0"/>
                        </a:rPr>
                        <a:t>күнде</a:t>
                      </a:r>
                      <a:r>
                        <a:rPr lang="ru-RU" sz="1050" dirty="0">
                          <a:effectLst/>
                          <a:latin typeface="Times New Roman" panose="02020603050405020304" pitchFamily="18" charset="0"/>
                          <a:cs typeface="Times New Roman" panose="02020603050405020304" pitchFamily="18" charset="0"/>
                        </a:rPr>
                        <a:t> 1 </a:t>
                      </a:r>
                      <a:r>
                        <a:rPr lang="ru-RU" sz="1050" dirty="0" err="1">
                          <a:effectLst/>
                          <a:latin typeface="Times New Roman" panose="02020603050405020304" pitchFamily="18" charset="0"/>
                          <a:cs typeface="Times New Roman" panose="02020603050405020304" pitchFamily="18" charset="0"/>
                        </a:rPr>
                        <a:t>рет</a:t>
                      </a:r>
                      <a:r>
                        <a:rPr lang="ru-RU" sz="1050" dirty="0">
                          <a:effectLst/>
                          <a:latin typeface="Times New Roman" panose="02020603050405020304" pitchFamily="18" charset="0"/>
                          <a:cs typeface="Times New Roman" panose="02020603050405020304" pitchFamily="18" charset="0"/>
                        </a:rPr>
                        <a:t>  в/м</a:t>
                      </a:r>
                    </a:p>
                  </a:txBody>
                  <a:tcPr marL="47625" marR="47625" marT="47625" marB="47625" anchor="ctr"/>
                </a:tc>
                <a:tc>
                  <a:txBody>
                    <a:bodyPr/>
                    <a:lstStyle/>
                    <a:p>
                      <a:pPr algn="ctr"/>
                      <a:r>
                        <a:rPr lang="ru-RU" sz="1050" dirty="0">
                          <a:effectLst/>
                          <a:latin typeface="Times New Roman" panose="02020603050405020304" pitchFamily="18" charset="0"/>
                          <a:cs typeface="Times New Roman" panose="02020603050405020304" pitchFamily="18" charset="0"/>
                        </a:rPr>
                        <a:t>А</a:t>
                      </a:r>
                    </a:p>
                  </a:txBody>
                  <a:tcPr marL="47625" marR="47625" marT="47625" marB="47625" anchor="ctr"/>
                </a:tc>
                <a:extLst>
                  <a:ext uri="{0D108BD9-81ED-4DB2-BD59-A6C34878D82A}">
                    <a16:rowId xmlns:a16="http://schemas.microsoft.com/office/drawing/2014/main" val="1164675665"/>
                  </a:ext>
                </a:extLst>
              </a:tr>
            </a:tbl>
          </a:graphicData>
        </a:graphic>
      </p:graphicFrame>
      <p:sp>
        <p:nvSpPr>
          <p:cNvPr id="11" name="Прямоугольник 10">
            <a:extLst>
              <a:ext uri="{FF2B5EF4-FFF2-40B4-BE49-F238E27FC236}">
                <a16:creationId xmlns:a16="http://schemas.microsoft.com/office/drawing/2014/main" id="{7A337246-B9B1-2818-9B89-B290BB031ACA}"/>
              </a:ext>
            </a:extLst>
          </p:cNvPr>
          <p:cNvSpPr/>
          <p:nvPr/>
        </p:nvSpPr>
        <p:spPr>
          <a:xfrm>
            <a:off x="5175773" y="1329179"/>
            <a:ext cx="6834433" cy="390296"/>
          </a:xfrm>
          <a:prstGeom prst="rect">
            <a:avLst/>
          </a:prstGeom>
          <a:solidFill>
            <a:srgbClr val="00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bg1"/>
                </a:solidFill>
                <a:latin typeface="Times New Roman" panose="02020603050405020304" pitchFamily="18" charset="0"/>
                <a:cs typeface="Times New Roman" panose="02020603050405020304" pitchFamily="18" charset="0"/>
              </a:rPr>
              <a:t>ҚР КХ «АКРОМЕГАЛИЯ» (19.03.2025 </a:t>
            </a:r>
            <a:r>
              <a:rPr lang="ru-RU" sz="1200" b="1" dirty="0" err="1">
                <a:solidFill>
                  <a:schemeClr val="bg1"/>
                </a:solidFill>
                <a:latin typeface="Times New Roman" panose="02020603050405020304" pitchFamily="18" charset="0"/>
                <a:cs typeface="Times New Roman" panose="02020603050405020304" pitchFamily="18" charset="0"/>
              </a:rPr>
              <a:t>жылғы</a:t>
            </a:r>
            <a:r>
              <a:rPr lang="ru-RU" sz="1200" b="1" dirty="0">
                <a:solidFill>
                  <a:schemeClr val="bg1"/>
                </a:solidFill>
                <a:latin typeface="Times New Roman" panose="02020603050405020304" pitchFamily="18" charset="0"/>
                <a:cs typeface="Times New Roman" panose="02020603050405020304" pitchFamily="18" charset="0"/>
              </a:rPr>
              <a:t> №228 </a:t>
            </a:r>
            <a:r>
              <a:rPr lang="ru-RU" sz="1200" b="1" dirty="0" err="1">
                <a:solidFill>
                  <a:schemeClr val="bg1"/>
                </a:solidFill>
                <a:latin typeface="Times New Roman" panose="02020603050405020304" pitchFamily="18" charset="0"/>
                <a:cs typeface="Times New Roman" panose="02020603050405020304" pitchFamily="18" charset="0"/>
              </a:rPr>
              <a:t>Хаттама</a:t>
            </a:r>
            <a:r>
              <a:rPr lang="ru-RU" sz="1200" b="1" dirty="0">
                <a:solidFill>
                  <a:schemeClr val="bg1"/>
                </a:solidFill>
                <a:latin typeface="Times New Roman" panose="02020603050405020304" pitchFamily="18" charset="0"/>
                <a:cs typeface="Times New Roman" panose="02020603050405020304" pitchFamily="18" charset="0"/>
              </a:rPr>
              <a:t>)</a:t>
            </a:r>
          </a:p>
        </p:txBody>
      </p:sp>
      <p:sp>
        <p:nvSpPr>
          <p:cNvPr id="13" name="Правая фигурная скобка 12">
            <a:extLst>
              <a:ext uri="{FF2B5EF4-FFF2-40B4-BE49-F238E27FC236}">
                <a16:creationId xmlns:a16="http://schemas.microsoft.com/office/drawing/2014/main" id="{1F2439FE-8BA2-6F73-F74A-D574CB3E36C7}"/>
              </a:ext>
            </a:extLst>
          </p:cNvPr>
          <p:cNvSpPr/>
          <p:nvPr/>
        </p:nvSpPr>
        <p:spPr>
          <a:xfrm>
            <a:off x="4637988" y="2790334"/>
            <a:ext cx="292231" cy="2177593"/>
          </a:xfrm>
          <a:prstGeom prst="rightBrace">
            <a:avLst/>
          </a:prstGeom>
          <a:solidFill>
            <a:srgbClr val="0066CC"/>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KZ"/>
          </a:p>
        </p:txBody>
      </p:sp>
      <p:sp>
        <p:nvSpPr>
          <p:cNvPr id="16" name="Правая фигурная скобка 15">
            <a:extLst>
              <a:ext uri="{FF2B5EF4-FFF2-40B4-BE49-F238E27FC236}">
                <a16:creationId xmlns:a16="http://schemas.microsoft.com/office/drawing/2014/main" id="{A5E1137F-2C02-6047-FA1C-BD0B505F1ABB}"/>
              </a:ext>
            </a:extLst>
          </p:cNvPr>
          <p:cNvSpPr/>
          <p:nvPr/>
        </p:nvSpPr>
        <p:spPr>
          <a:xfrm>
            <a:off x="4637526" y="1955971"/>
            <a:ext cx="292231" cy="730620"/>
          </a:xfrm>
          <a:prstGeom prst="rightBrace">
            <a:avLst/>
          </a:prstGeom>
          <a:solidFill>
            <a:srgbClr val="CCECFF"/>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KZ"/>
          </a:p>
        </p:txBody>
      </p:sp>
      <p:graphicFrame>
        <p:nvGraphicFramePr>
          <p:cNvPr id="17" name="Таблица 16">
            <a:extLst>
              <a:ext uri="{FF2B5EF4-FFF2-40B4-BE49-F238E27FC236}">
                <a16:creationId xmlns:a16="http://schemas.microsoft.com/office/drawing/2014/main" id="{1029D439-5B6C-4FB7-914B-FEB3B2B01005}"/>
              </a:ext>
            </a:extLst>
          </p:cNvPr>
          <p:cNvGraphicFramePr>
            <a:graphicFrameLocks noGrp="1"/>
          </p:cNvGraphicFramePr>
          <p:nvPr>
            <p:extLst>
              <p:ext uri="{D42A27DB-BD31-4B8C-83A1-F6EECF244321}">
                <p14:modId xmlns:p14="http://schemas.microsoft.com/office/powerpoint/2010/main" val="2635584521"/>
              </p:ext>
            </p:extLst>
          </p:nvPr>
        </p:nvGraphicFramePr>
        <p:xfrm>
          <a:off x="5127395" y="4810662"/>
          <a:ext cx="6911092" cy="1565910"/>
        </p:xfrm>
        <a:graphic>
          <a:graphicData uri="http://schemas.openxmlformats.org/drawingml/2006/table">
            <a:tbl>
              <a:tblPr/>
              <a:tblGrid>
                <a:gridCol w="1727773">
                  <a:extLst>
                    <a:ext uri="{9D8B030D-6E8A-4147-A177-3AD203B41FA5}">
                      <a16:colId xmlns:a16="http://schemas.microsoft.com/office/drawing/2014/main" val="3968857871"/>
                    </a:ext>
                  </a:extLst>
                </a:gridCol>
                <a:gridCol w="1727773">
                  <a:extLst>
                    <a:ext uri="{9D8B030D-6E8A-4147-A177-3AD203B41FA5}">
                      <a16:colId xmlns:a16="http://schemas.microsoft.com/office/drawing/2014/main" val="3569652624"/>
                    </a:ext>
                  </a:extLst>
                </a:gridCol>
                <a:gridCol w="1727773">
                  <a:extLst>
                    <a:ext uri="{9D8B030D-6E8A-4147-A177-3AD203B41FA5}">
                      <a16:colId xmlns:a16="http://schemas.microsoft.com/office/drawing/2014/main" val="2766405236"/>
                    </a:ext>
                  </a:extLst>
                </a:gridCol>
                <a:gridCol w="1727773">
                  <a:extLst>
                    <a:ext uri="{9D8B030D-6E8A-4147-A177-3AD203B41FA5}">
                      <a16:colId xmlns:a16="http://schemas.microsoft.com/office/drawing/2014/main" val="1286786560"/>
                    </a:ext>
                  </a:extLst>
                </a:gridCol>
              </a:tblGrid>
              <a:tr h="280961">
                <a:tc>
                  <a:txBody>
                    <a:bodyPr/>
                    <a:lstStyle/>
                    <a:p>
                      <a:pPr marL="0" algn="ctr" defTabSz="914400" rtl="0" eaLnBrk="1" latinLnBrk="0" hangingPunct="1"/>
                      <a:r>
                        <a:rPr lang="ru-RU" sz="1050" b="1" kern="1200" dirty="0" err="1">
                          <a:solidFill>
                            <a:schemeClr val="tx1"/>
                          </a:solidFill>
                          <a:effectLst/>
                          <a:latin typeface="Times New Roman" panose="02020603050405020304" pitchFamily="18" charset="0"/>
                          <a:ea typeface="+mn-ea"/>
                          <a:cs typeface="Times New Roman" panose="02020603050405020304" pitchFamily="18" charset="0"/>
                        </a:rPr>
                        <a:t>Фармакотерапевтикалық</a:t>
                      </a:r>
                      <a:r>
                        <a:rPr lang="ru-RU" sz="1050" b="1" kern="1200" dirty="0">
                          <a:solidFill>
                            <a:schemeClr val="tx1"/>
                          </a:solidFill>
                          <a:effectLst/>
                          <a:latin typeface="Times New Roman" panose="02020603050405020304" pitchFamily="18" charset="0"/>
                          <a:ea typeface="+mn-ea"/>
                          <a:cs typeface="Times New Roman" panose="02020603050405020304" pitchFamily="18" charset="0"/>
                        </a:rPr>
                        <a:t> топ</a:t>
                      </a: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noFill/>
                  </a:tcPr>
                </a:tc>
                <a:tc>
                  <a:txBody>
                    <a:bodyPr/>
                    <a:lstStyle/>
                    <a:p>
                      <a:pPr algn="ctr"/>
                      <a:r>
                        <a:rPr lang="ru-RU" sz="1050" b="1" dirty="0" err="1">
                          <a:effectLst/>
                          <a:latin typeface="Times New Roman" panose="02020603050405020304" pitchFamily="18" charset="0"/>
                          <a:cs typeface="Times New Roman" panose="02020603050405020304" pitchFamily="18" charset="0"/>
                        </a:rPr>
                        <a:t>Дәрілік</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заттың</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халықаралық</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патенттелмеген</a:t>
                      </a:r>
                      <a:r>
                        <a:rPr lang="ru-RU" sz="1050" b="1"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атауы</a:t>
                      </a:r>
                      <a:endParaRPr lang="ru-RU" sz="1050" dirty="0">
                        <a:effectLst/>
                        <a:latin typeface="Times New Roman" panose="02020603050405020304" pitchFamily="18" charset="0"/>
                        <a:cs typeface="Times New Roman" panose="02020603050405020304"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noFill/>
                  </a:tcPr>
                </a:tc>
                <a:tc>
                  <a:txBody>
                    <a:bodyPr/>
                    <a:lstStyle/>
                    <a:p>
                      <a:pPr marL="0" algn="ctr" defTabSz="914400" rtl="0" eaLnBrk="1" latinLnBrk="0" hangingPunct="1"/>
                      <a:r>
                        <a:rPr lang="ru-RU" sz="1050" b="1" kern="1200" dirty="0" err="1">
                          <a:solidFill>
                            <a:schemeClr val="tx1"/>
                          </a:solidFill>
                          <a:effectLst/>
                          <a:latin typeface="Times New Roman" panose="02020603050405020304" pitchFamily="18" charset="0"/>
                          <a:ea typeface="+mn-ea"/>
                          <a:cs typeface="Times New Roman" panose="02020603050405020304" pitchFamily="18" charset="0"/>
                        </a:rPr>
                        <a:t>Қолдану</a:t>
                      </a:r>
                      <a:r>
                        <a:rPr lang="ru-RU" sz="105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1" kern="1200" dirty="0" err="1">
                          <a:solidFill>
                            <a:schemeClr val="tx1"/>
                          </a:solidFill>
                          <a:effectLst/>
                          <a:latin typeface="Times New Roman" panose="02020603050405020304" pitchFamily="18" charset="0"/>
                          <a:ea typeface="+mn-ea"/>
                          <a:cs typeface="Times New Roman" panose="02020603050405020304" pitchFamily="18" charset="0"/>
                        </a:rPr>
                        <a:t>тәсілі</a:t>
                      </a:r>
                      <a:endParaRPr lang="ru-RU" sz="105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noFill/>
                  </a:tcPr>
                </a:tc>
                <a:tc>
                  <a:txBody>
                    <a:bodyPr/>
                    <a:lstStyle/>
                    <a:p>
                      <a:pPr marL="0" algn="ctr" defTabSz="914400" rtl="0" eaLnBrk="1" latinLnBrk="0" hangingPunct="1"/>
                      <a:r>
                        <a:rPr lang="ru-RU" sz="1050" b="1" kern="1200" dirty="0" err="1">
                          <a:solidFill>
                            <a:schemeClr val="tx1"/>
                          </a:solidFill>
                          <a:effectLst/>
                          <a:latin typeface="Times New Roman" panose="02020603050405020304" pitchFamily="18" charset="0"/>
                          <a:ea typeface="+mn-ea"/>
                          <a:cs typeface="Times New Roman" panose="02020603050405020304" pitchFamily="18" charset="0"/>
                        </a:rPr>
                        <a:t>Дәлелділік</a:t>
                      </a:r>
                      <a:r>
                        <a:rPr lang="ru-RU" sz="105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1" kern="1200" dirty="0" err="1">
                          <a:solidFill>
                            <a:schemeClr val="tx1"/>
                          </a:solidFill>
                          <a:effectLst/>
                          <a:latin typeface="Times New Roman" panose="02020603050405020304" pitchFamily="18" charset="0"/>
                          <a:ea typeface="+mn-ea"/>
                          <a:cs typeface="Times New Roman" panose="02020603050405020304" pitchFamily="18" charset="0"/>
                        </a:rPr>
                        <a:t>деңгейі</a:t>
                      </a:r>
                      <a:endParaRPr lang="ru-RU" sz="105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a:noFill/>
                    </a:lnT>
                    <a:lnB w="9525"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969688509"/>
                  </a:ext>
                </a:extLst>
              </a:tr>
              <a:tr h="280961">
                <a:tc>
                  <a:txBody>
                    <a:bodyPr/>
                    <a:lstStyle/>
                    <a:p>
                      <a:pPr marL="0" algn="ctr" defTabSz="914400" rtl="0" eaLnBrk="1" latinLnBrk="0" hangingPunct="1"/>
                      <a:r>
                        <a:rPr lang="ru-RU" sz="1050" b="0" kern="1200" dirty="0">
                          <a:solidFill>
                            <a:schemeClr val="tx1"/>
                          </a:solidFill>
                          <a:effectLst/>
                          <a:latin typeface="Times New Roman" panose="02020603050405020304" pitchFamily="18" charset="0"/>
                          <a:ea typeface="+mn-ea"/>
                          <a:cs typeface="Times New Roman" panose="02020603050405020304" pitchFamily="18" charset="0"/>
                        </a:rPr>
                        <a:t>Агонисты дофамин </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marL="0" algn="ctr" defTabSz="914400" rtl="0" eaLnBrk="1" latinLnBrk="0" hangingPunct="1"/>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Каберголин</a:t>
                      </a:r>
                      <a:endParaRPr lang="ru-RU" sz="105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marL="0" algn="ctr" defTabSz="914400" rtl="0" eaLnBrk="1" latinLnBrk="0" hangingPunct="1"/>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Ішке</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қабылдау</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аптасына</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3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рет</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0,5 мг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дозадан</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бастап</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күн</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сайын</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0,5 мг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дейін</a:t>
                      </a:r>
                      <a:endParaRPr lang="ru-RU" sz="105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marL="0" algn="ctr" defTabSz="914400" rtl="0" eaLnBrk="1" latinLnBrk="0" hangingPunct="1"/>
                      <a:r>
                        <a:rPr lang="ru-RU" sz="1050" b="0" kern="1200">
                          <a:solidFill>
                            <a:schemeClr val="tx1"/>
                          </a:solidFill>
                          <a:effectLst/>
                          <a:latin typeface="Times New Roman" panose="02020603050405020304" pitchFamily="18" charset="0"/>
                          <a:ea typeface="+mn-ea"/>
                          <a:cs typeface="Times New Roman" panose="02020603050405020304" pitchFamily="18" charset="0"/>
                        </a:rPr>
                        <a:t>А</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132839862"/>
                  </a:ext>
                </a:extLst>
              </a:tr>
              <a:tr h="172701">
                <a:tc>
                  <a:txBody>
                    <a:bodyPr/>
                    <a:lstStyle/>
                    <a:p>
                      <a:pPr marL="0" algn="ctr" defTabSz="914400" rtl="0" eaLnBrk="1" latinLnBrk="0" hangingPunct="1"/>
                      <a:r>
                        <a:rPr lang="ru-RU" sz="1050" b="0" kern="1200" dirty="0">
                          <a:solidFill>
                            <a:schemeClr val="tx1"/>
                          </a:solidFill>
                          <a:effectLst/>
                          <a:latin typeface="Times New Roman" panose="02020603050405020304" pitchFamily="18" charset="0"/>
                          <a:ea typeface="+mn-ea"/>
                          <a:cs typeface="Times New Roman" panose="02020603050405020304" pitchFamily="18" charset="0"/>
                        </a:rPr>
                        <a:t>Агонисты дофамина</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marL="0" algn="ctr" defTabSz="914400" rtl="0" eaLnBrk="1" latinLnBrk="0" hangingPunct="1"/>
                      <a:r>
                        <a:rPr lang="ru-RU" sz="1050" b="0" kern="1200">
                          <a:solidFill>
                            <a:schemeClr val="tx1"/>
                          </a:solidFill>
                          <a:effectLst/>
                          <a:latin typeface="Times New Roman" panose="02020603050405020304" pitchFamily="18" charset="0"/>
                          <a:ea typeface="+mn-ea"/>
                          <a:cs typeface="Times New Roman" panose="02020603050405020304" pitchFamily="18" charset="0"/>
                        </a:rPr>
                        <a:t>Бромокриптин</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marL="0" algn="ctr" defTabSz="914400" rtl="0" eaLnBrk="1" latinLnBrk="0" hangingPunct="1"/>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Ішке</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тәулігіне</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10–20 мг, 2–4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қабылдауға</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бөлу</a:t>
                      </a:r>
                      <a:r>
                        <a:rPr lang="ru-RU" sz="105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50" b="0" kern="1200" dirty="0" err="1">
                          <a:solidFill>
                            <a:schemeClr val="tx1"/>
                          </a:solidFill>
                          <a:effectLst/>
                          <a:latin typeface="Times New Roman" panose="02020603050405020304" pitchFamily="18" charset="0"/>
                          <a:ea typeface="+mn-ea"/>
                          <a:cs typeface="Times New Roman" panose="02020603050405020304" pitchFamily="18" charset="0"/>
                        </a:rPr>
                        <a:t>арқылы</a:t>
                      </a:r>
                      <a:endParaRPr lang="ru-RU" sz="105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marL="0" algn="ctr" defTabSz="914400" rtl="0" eaLnBrk="1" latinLnBrk="0" hangingPunct="1"/>
                      <a:r>
                        <a:rPr lang="ru-RU" sz="1050" b="0" kern="1200" dirty="0">
                          <a:solidFill>
                            <a:schemeClr val="tx1"/>
                          </a:solidFill>
                          <a:effectLst/>
                          <a:latin typeface="Times New Roman" panose="02020603050405020304" pitchFamily="18" charset="0"/>
                          <a:ea typeface="+mn-ea"/>
                          <a:cs typeface="Times New Roman" panose="02020603050405020304" pitchFamily="18" charset="0"/>
                        </a:rPr>
                        <a:t>А</a:t>
                      </a:r>
                    </a:p>
                  </a:txBody>
                  <a:tcPr marL="47625" marR="47625" marT="47625" marB="47625" anchor="ctr">
                    <a:lnL>
                      <a:noFill/>
                    </a:lnL>
                    <a:lnR>
                      <a:noFill/>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56507039"/>
                  </a:ext>
                </a:extLst>
              </a:tr>
            </a:tbl>
          </a:graphicData>
        </a:graphic>
      </p:graphicFrame>
      <p:sp>
        <p:nvSpPr>
          <p:cNvPr id="20" name="TextBox 19">
            <a:extLst>
              <a:ext uri="{FF2B5EF4-FFF2-40B4-BE49-F238E27FC236}">
                <a16:creationId xmlns:a16="http://schemas.microsoft.com/office/drawing/2014/main" id="{6C23B261-182A-F514-9E35-77ED4053DD9C}"/>
              </a:ext>
            </a:extLst>
          </p:cNvPr>
          <p:cNvSpPr txBox="1"/>
          <p:nvPr/>
        </p:nvSpPr>
        <p:spPr>
          <a:xfrm>
            <a:off x="5175773" y="4434750"/>
            <a:ext cx="6108568" cy="253916"/>
          </a:xfrm>
          <a:prstGeom prst="rect">
            <a:avLst/>
          </a:prstGeom>
          <a:noFill/>
        </p:spPr>
        <p:txBody>
          <a:bodyPr wrap="square">
            <a:spAutoFit/>
          </a:bodyPr>
          <a:lstStyle/>
          <a:p>
            <a:r>
              <a:rPr lang="ru-RU" sz="1050" b="1" dirty="0" err="1">
                <a:solidFill>
                  <a:srgbClr val="FF0000"/>
                </a:solidFill>
                <a:latin typeface="Times New Roman" panose="02020603050405020304" pitchFamily="18" charset="0"/>
                <a:cs typeface="Times New Roman" panose="02020603050405020304" pitchFamily="18" charset="0"/>
              </a:rPr>
              <a:t>Қ</a:t>
            </a:r>
            <a:r>
              <a:rPr lang="ru-RU" sz="1050" b="1" i="0" dirty="0" err="1">
                <a:solidFill>
                  <a:srgbClr val="FF0000"/>
                </a:solidFill>
                <a:effectLst/>
                <a:latin typeface="Times New Roman" panose="02020603050405020304" pitchFamily="18" charset="0"/>
                <a:cs typeface="Times New Roman" panose="02020603050405020304" pitchFamily="18" charset="0"/>
              </a:rPr>
              <a:t>осымша</a:t>
            </a:r>
            <a:r>
              <a:rPr lang="ru-RU" sz="1050" b="1" i="0" dirty="0">
                <a:solidFill>
                  <a:srgbClr val="FF0000"/>
                </a:solidFill>
                <a:effectLst/>
                <a:latin typeface="Times New Roman" panose="02020603050405020304" pitchFamily="18" charset="0"/>
                <a:cs typeface="Times New Roman" panose="02020603050405020304" pitchFamily="18" charset="0"/>
              </a:rPr>
              <a:t> </a:t>
            </a:r>
            <a:r>
              <a:rPr lang="ru-RU" sz="1050" b="1" i="0" dirty="0" err="1">
                <a:effectLst/>
                <a:latin typeface="Times New Roman" panose="02020603050405020304" pitchFamily="18" charset="0"/>
                <a:cs typeface="Times New Roman" panose="02020603050405020304" pitchFamily="18" charset="0"/>
              </a:rPr>
              <a:t>дәрілік</a:t>
            </a:r>
            <a:r>
              <a:rPr lang="ru-RU" sz="1050" b="1" i="0" dirty="0">
                <a:effectLst/>
                <a:latin typeface="Times New Roman" panose="02020603050405020304" pitchFamily="18" charset="0"/>
                <a:cs typeface="Times New Roman" panose="02020603050405020304" pitchFamily="18" charset="0"/>
              </a:rPr>
              <a:t> </a:t>
            </a:r>
            <a:r>
              <a:rPr lang="ru-RU" sz="1050" b="1" i="0" dirty="0" err="1">
                <a:effectLst/>
                <a:latin typeface="Times New Roman" panose="02020603050405020304" pitchFamily="18" charset="0"/>
                <a:cs typeface="Times New Roman" panose="02020603050405020304" pitchFamily="18" charset="0"/>
              </a:rPr>
              <a:t>заттар</a:t>
            </a:r>
            <a:r>
              <a:rPr lang="ru-RU" sz="1050" b="1" i="0" dirty="0">
                <a:effectLst/>
                <a:latin typeface="Times New Roman" panose="02020603050405020304" pitchFamily="18" charset="0"/>
                <a:cs typeface="Times New Roman" panose="02020603050405020304" pitchFamily="18" charset="0"/>
              </a:rPr>
              <a:t> </a:t>
            </a:r>
            <a:r>
              <a:rPr lang="ru-RU" sz="1050" b="1" i="0" dirty="0" err="1">
                <a:effectLst/>
                <a:latin typeface="Times New Roman" panose="02020603050405020304" pitchFamily="18" charset="0"/>
                <a:cs typeface="Times New Roman" panose="02020603050405020304" pitchFamily="18" charset="0"/>
              </a:rPr>
              <a:t>тізімі</a:t>
            </a:r>
            <a:endParaRPr lang="ru-KZ" sz="105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A2A7B77-EF61-892D-32AA-1CBD7EC808DB}"/>
              </a:ext>
            </a:extLst>
          </p:cNvPr>
          <p:cNvSpPr txBox="1"/>
          <p:nvPr/>
        </p:nvSpPr>
        <p:spPr>
          <a:xfrm>
            <a:off x="5137443" y="1837483"/>
            <a:ext cx="6108568" cy="253916"/>
          </a:xfrm>
          <a:prstGeom prst="rect">
            <a:avLst/>
          </a:prstGeom>
          <a:noFill/>
        </p:spPr>
        <p:txBody>
          <a:bodyPr wrap="square">
            <a:spAutoFit/>
          </a:bodyPr>
          <a:lstStyle/>
          <a:p>
            <a:r>
              <a:rPr lang="ru-RU" sz="1050" b="1" dirty="0" err="1">
                <a:solidFill>
                  <a:srgbClr val="FF0000"/>
                </a:solidFill>
                <a:latin typeface="Times New Roman" panose="02020603050405020304" pitchFamily="18" charset="0"/>
                <a:cs typeface="Times New Roman" panose="02020603050405020304" pitchFamily="18" charset="0"/>
              </a:rPr>
              <a:t>Негізгі</a:t>
            </a:r>
            <a:r>
              <a:rPr lang="ru-RU" sz="1050" b="1" dirty="0">
                <a:solidFill>
                  <a:srgbClr val="FF0000"/>
                </a:solidFill>
                <a:latin typeface="Times New Roman" panose="02020603050405020304" pitchFamily="18" charset="0"/>
                <a:cs typeface="Times New Roman" panose="02020603050405020304" pitchFamily="18" charset="0"/>
              </a:rPr>
              <a:t> </a:t>
            </a:r>
            <a:r>
              <a:rPr lang="ru-RU" sz="1050" b="1" i="0" dirty="0" err="1">
                <a:solidFill>
                  <a:srgbClr val="202124"/>
                </a:solidFill>
                <a:effectLst/>
                <a:latin typeface="Times New Roman" panose="02020603050405020304" pitchFamily="18" charset="0"/>
                <a:cs typeface="Times New Roman" panose="02020603050405020304" pitchFamily="18" charset="0"/>
              </a:rPr>
              <a:t>дәрілік</a:t>
            </a:r>
            <a:r>
              <a:rPr lang="ru-RU" sz="1050" b="1" i="0" dirty="0">
                <a:solidFill>
                  <a:srgbClr val="202124"/>
                </a:solidFill>
                <a:effectLst/>
                <a:latin typeface="Times New Roman" panose="02020603050405020304" pitchFamily="18" charset="0"/>
                <a:cs typeface="Times New Roman" panose="02020603050405020304" pitchFamily="18" charset="0"/>
              </a:rPr>
              <a:t> </a:t>
            </a:r>
            <a:r>
              <a:rPr lang="ru-RU" sz="1050" b="1" i="0" dirty="0" err="1">
                <a:solidFill>
                  <a:srgbClr val="202124"/>
                </a:solidFill>
                <a:effectLst/>
                <a:latin typeface="Times New Roman" panose="02020603050405020304" pitchFamily="18" charset="0"/>
                <a:cs typeface="Times New Roman" panose="02020603050405020304" pitchFamily="18" charset="0"/>
              </a:rPr>
              <a:t>заттар</a:t>
            </a:r>
            <a:r>
              <a:rPr lang="ru-RU" sz="1050" b="1" i="0" dirty="0">
                <a:solidFill>
                  <a:srgbClr val="202124"/>
                </a:solidFill>
                <a:effectLst/>
                <a:latin typeface="Times New Roman" panose="02020603050405020304" pitchFamily="18" charset="0"/>
                <a:cs typeface="Times New Roman" panose="02020603050405020304" pitchFamily="18" charset="0"/>
              </a:rPr>
              <a:t> </a:t>
            </a:r>
            <a:r>
              <a:rPr lang="ru-RU" sz="1050" b="1" i="0" dirty="0" err="1">
                <a:solidFill>
                  <a:srgbClr val="202124"/>
                </a:solidFill>
                <a:effectLst/>
                <a:latin typeface="Times New Roman" panose="02020603050405020304" pitchFamily="18" charset="0"/>
                <a:cs typeface="Times New Roman" panose="02020603050405020304" pitchFamily="18" charset="0"/>
              </a:rPr>
              <a:t>тізімі</a:t>
            </a:r>
            <a:endParaRPr lang="ru-KZ"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31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3C081-F34A-DC66-24F6-10508D4797CD}"/>
            </a:ext>
          </a:extLst>
        </p:cNvPr>
        <p:cNvGrpSpPr/>
        <p:nvPr/>
      </p:nvGrpSpPr>
      <p:grpSpPr>
        <a:xfrm>
          <a:off x="0" y="0"/>
          <a:ext cx="0" cy="0"/>
          <a:chOff x="0" y="0"/>
          <a:chExt cx="0" cy="0"/>
        </a:xfrm>
      </p:grpSpPr>
      <p:pic>
        <p:nvPicPr>
          <p:cNvPr id="4" name="object 6">
            <a:extLst>
              <a:ext uri="{FF2B5EF4-FFF2-40B4-BE49-F238E27FC236}">
                <a16:creationId xmlns:a16="http://schemas.microsoft.com/office/drawing/2014/main" id="{1EBD0DAA-92E3-6B9F-A20F-6F41B040A2C2}"/>
              </a:ext>
            </a:extLst>
          </p:cNvPr>
          <p:cNvPicPr/>
          <p:nvPr/>
        </p:nvPicPr>
        <p:blipFill>
          <a:blip r:embed="rId3" cstate="print"/>
          <a:stretch>
            <a:fillRect/>
          </a:stretch>
        </p:blipFill>
        <p:spPr>
          <a:xfrm>
            <a:off x="68424" y="0"/>
            <a:ext cx="3916680" cy="843740"/>
          </a:xfrm>
          <a:prstGeom prst="rect">
            <a:avLst/>
          </a:prstGeom>
        </p:spPr>
      </p:pic>
      <p:sp>
        <p:nvSpPr>
          <p:cNvPr id="5" name="object 5">
            <a:extLst>
              <a:ext uri="{FF2B5EF4-FFF2-40B4-BE49-F238E27FC236}">
                <a16:creationId xmlns:a16="http://schemas.microsoft.com/office/drawing/2014/main" id="{7C0FFE47-07A5-ABF3-9B30-9935A7E2154F}"/>
              </a:ext>
            </a:extLst>
          </p:cNvPr>
          <p:cNvSpPr/>
          <p:nvPr/>
        </p:nvSpPr>
        <p:spPr>
          <a:xfrm>
            <a:off x="3653088" y="75795"/>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ru-RU" b="1" dirty="0" err="1">
                <a:solidFill>
                  <a:schemeClr val="bg1"/>
                </a:solidFill>
                <a:latin typeface="Times New Roman" panose="02020603050405020304" pitchFamily="18" charset="0"/>
                <a:cs typeface="Times New Roman" panose="02020603050405020304" pitchFamily="18" charset="0"/>
              </a:rPr>
              <a:t>Қорытындылар</a:t>
            </a:r>
            <a:r>
              <a:rPr lang="ru-RU" b="1" dirty="0">
                <a:solidFill>
                  <a:schemeClr val="bg1"/>
                </a:solidFill>
                <a:latin typeface="Times New Roman" panose="02020603050405020304" pitchFamily="18" charset="0"/>
                <a:cs typeface="Times New Roman" panose="02020603050405020304" pitchFamily="18" charset="0"/>
              </a:rPr>
              <a:t> мен </a:t>
            </a:r>
            <a:r>
              <a:rPr lang="ru-RU" b="1" dirty="0" err="1">
                <a:solidFill>
                  <a:schemeClr val="bg1"/>
                </a:solidFill>
                <a:latin typeface="Times New Roman" panose="02020603050405020304" pitchFamily="18" charset="0"/>
                <a:cs typeface="Times New Roman" panose="02020603050405020304" pitchFamily="18" charset="0"/>
              </a:rPr>
              <a:t>ұсыныстар</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6" name="Text 1">
            <a:extLst>
              <a:ext uri="{FF2B5EF4-FFF2-40B4-BE49-F238E27FC236}">
                <a16:creationId xmlns:a16="http://schemas.microsoft.com/office/drawing/2014/main" id="{09DDC849-3A06-A4D8-C596-0C8394D66589}"/>
              </a:ext>
            </a:extLst>
          </p:cNvPr>
          <p:cNvSpPr/>
          <p:nvPr/>
        </p:nvSpPr>
        <p:spPr>
          <a:xfrm>
            <a:off x="1595356" y="1210695"/>
            <a:ext cx="2532817" cy="316468"/>
          </a:xfrm>
          <a:prstGeom prst="rect">
            <a:avLst/>
          </a:prstGeom>
          <a:noFill/>
          <a:ln/>
        </p:spPr>
        <p:txBody>
          <a:bodyPr wrap="none" lIns="0" tIns="0" rIns="0" bIns="0" rtlCol="0" anchor="t"/>
          <a:lstStyle/>
          <a:p>
            <a:pPr>
              <a:lnSpc>
                <a:spcPts val="2450"/>
              </a:lnSpc>
            </a:pPr>
            <a:r>
              <a:rPr lang="ru-RU" sz="3600" b="1" dirty="0">
                <a:solidFill>
                  <a:schemeClr val="accent5">
                    <a:lumMod val="50000"/>
                  </a:schemeClr>
                </a:solidFill>
                <a:latin typeface="Arial Narrow" panose="020B0606020202030204" pitchFamily="34" charset="0"/>
                <a:ea typeface="Verdana" panose="020B0604030504040204" pitchFamily="34" charset="0"/>
              </a:rPr>
              <a:t>73</a:t>
            </a:r>
          </a:p>
        </p:txBody>
      </p:sp>
      <p:sp>
        <p:nvSpPr>
          <p:cNvPr id="8" name="Text 2">
            <a:extLst>
              <a:ext uri="{FF2B5EF4-FFF2-40B4-BE49-F238E27FC236}">
                <a16:creationId xmlns:a16="http://schemas.microsoft.com/office/drawing/2014/main" id="{F08A54D8-80D7-56C0-BCE5-9D84C3077978}"/>
              </a:ext>
            </a:extLst>
          </p:cNvPr>
          <p:cNvSpPr/>
          <p:nvPr/>
        </p:nvSpPr>
        <p:spPr>
          <a:xfrm>
            <a:off x="1567090" y="1569486"/>
            <a:ext cx="2660446" cy="316468"/>
          </a:xfrm>
          <a:prstGeom prst="rect">
            <a:avLst/>
          </a:prstGeom>
          <a:noFill/>
          <a:ln/>
        </p:spPr>
        <p:txBody>
          <a:bodyPr wrap="none" lIns="0" tIns="0" rIns="0" bIns="0" rtlCol="0" anchor="t"/>
          <a:lstStyle/>
          <a:p>
            <a:r>
              <a:rPr lang="ru-RU" sz="1600" dirty="0">
                <a:solidFill>
                  <a:srgbClr val="1A1A1A"/>
                </a:solidFill>
                <a:latin typeface="Arial Narrow" panose="020B0606020202030204" pitchFamily="34" charset="0"/>
                <a:ea typeface="Verdana" panose="020B0604030504040204" pitchFamily="34" charset="0"/>
              </a:rPr>
              <a:t>Нозология саны</a:t>
            </a:r>
          </a:p>
        </p:txBody>
      </p:sp>
      <p:grpSp>
        <p:nvGrpSpPr>
          <p:cNvPr id="9" name="Группа 8">
            <a:extLst>
              <a:ext uri="{FF2B5EF4-FFF2-40B4-BE49-F238E27FC236}">
                <a16:creationId xmlns:a16="http://schemas.microsoft.com/office/drawing/2014/main" id="{2794FA0C-06F5-5CA8-3250-61D412F6073B}"/>
              </a:ext>
            </a:extLst>
          </p:cNvPr>
          <p:cNvGrpSpPr/>
          <p:nvPr/>
        </p:nvGrpSpPr>
        <p:grpSpPr>
          <a:xfrm>
            <a:off x="539020" y="1133630"/>
            <a:ext cx="696964" cy="696964"/>
            <a:chOff x="7296249" y="757669"/>
            <a:chExt cx="541906" cy="541906"/>
          </a:xfrm>
        </p:grpSpPr>
        <p:sp>
          <p:nvSpPr>
            <p:cNvPr id="15" name="Рамка 14">
              <a:extLst>
                <a:ext uri="{FF2B5EF4-FFF2-40B4-BE49-F238E27FC236}">
                  <a16:creationId xmlns:a16="http://schemas.microsoft.com/office/drawing/2014/main" id="{5F5BFA51-EFE1-AC5B-48A9-7FBEF431578E}"/>
                </a:ext>
              </a:extLst>
            </p:cNvPr>
            <p:cNvSpPr/>
            <p:nvPr/>
          </p:nvSpPr>
          <p:spPr>
            <a:xfrm rot="18900000">
              <a:off x="7311173" y="772593"/>
              <a:ext cx="512059" cy="512059"/>
            </a:xfrm>
            <a:prstGeom prst="frame">
              <a:avLst/>
            </a:prstGeom>
            <a:gradFill>
              <a:gsLst>
                <a:gs pos="2000">
                  <a:srgbClr val="082E94"/>
                </a:gs>
                <a:gs pos="100000">
                  <a:srgbClr val="10BDE4">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Arial Narrow" panose="020B0606020202030204" pitchFamily="34" charset="0"/>
              </a:endParaRPr>
            </a:p>
          </p:txBody>
        </p:sp>
        <p:sp>
          <p:nvSpPr>
            <p:cNvPr id="18" name="Ромб 17">
              <a:extLst>
                <a:ext uri="{FF2B5EF4-FFF2-40B4-BE49-F238E27FC236}">
                  <a16:creationId xmlns:a16="http://schemas.microsoft.com/office/drawing/2014/main" id="{522A8BF0-EB8D-E631-796F-D00C1E5CB5D5}"/>
                </a:ext>
              </a:extLst>
            </p:cNvPr>
            <p:cNvSpPr/>
            <p:nvPr/>
          </p:nvSpPr>
          <p:spPr>
            <a:xfrm>
              <a:off x="7296249" y="757669"/>
              <a:ext cx="541906" cy="54190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grpSp>
      <p:sp>
        <p:nvSpPr>
          <p:cNvPr id="19" name="Text 1">
            <a:extLst>
              <a:ext uri="{FF2B5EF4-FFF2-40B4-BE49-F238E27FC236}">
                <a16:creationId xmlns:a16="http://schemas.microsoft.com/office/drawing/2014/main" id="{5B0B1EA8-108F-D50F-82A4-9952A601548C}"/>
              </a:ext>
            </a:extLst>
          </p:cNvPr>
          <p:cNvSpPr/>
          <p:nvPr/>
        </p:nvSpPr>
        <p:spPr>
          <a:xfrm>
            <a:off x="1486158" y="2297142"/>
            <a:ext cx="2532817" cy="316468"/>
          </a:xfrm>
          <a:prstGeom prst="rect">
            <a:avLst/>
          </a:prstGeom>
          <a:noFill/>
          <a:ln/>
        </p:spPr>
        <p:txBody>
          <a:bodyPr wrap="none" lIns="0" tIns="0" rIns="0" bIns="0" rtlCol="0" anchor="t"/>
          <a:lstStyle/>
          <a:p>
            <a:pPr>
              <a:lnSpc>
                <a:spcPts val="2450"/>
              </a:lnSpc>
            </a:pPr>
            <a:r>
              <a:rPr lang="ru-RU" sz="3600" b="1" dirty="0">
                <a:solidFill>
                  <a:schemeClr val="accent5">
                    <a:lumMod val="50000"/>
                  </a:schemeClr>
                </a:solidFill>
                <a:latin typeface="Arial Narrow" panose="020B0606020202030204" pitchFamily="34" charset="0"/>
                <a:ea typeface="Verdana" panose="020B0604030504040204" pitchFamily="34" charset="0"/>
              </a:rPr>
              <a:t>273</a:t>
            </a:r>
          </a:p>
        </p:txBody>
      </p:sp>
      <p:sp>
        <p:nvSpPr>
          <p:cNvPr id="21" name="Text 2">
            <a:extLst>
              <a:ext uri="{FF2B5EF4-FFF2-40B4-BE49-F238E27FC236}">
                <a16:creationId xmlns:a16="http://schemas.microsoft.com/office/drawing/2014/main" id="{310E61F3-6654-3992-204D-D882D1B09CD2}"/>
              </a:ext>
            </a:extLst>
          </p:cNvPr>
          <p:cNvSpPr/>
          <p:nvPr/>
        </p:nvSpPr>
        <p:spPr>
          <a:xfrm>
            <a:off x="1531542" y="2665872"/>
            <a:ext cx="2660446" cy="316468"/>
          </a:xfrm>
          <a:prstGeom prst="rect">
            <a:avLst/>
          </a:prstGeom>
          <a:noFill/>
          <a:ln/>
        </p:spPr>
        <p:txBody>
          <a:bodyPr wrap="none" lIns="0" tIns="0" rIns="0" bIns="0" rtlCol="0" anchor="t"/>
          <a:lstStyle/>
          <a:p>
            <a:r>
              <a:rPr lang="ru-RU" sz="1600" dirty="0">
                <a:solidFill>
                  <a:srgbClr val="1A1A1A"/>
                </a:solidFill>
                <a:latin typeface="Arial Narrow" panose="020B0606020202030204" pitchFamily="34" charset="0"/>
                <a:ea typeface="Verdana" panose="020B0604030504040204" pitchFamily="34" charset="0"/>
              </a:rPr>
              <a:t>ХПА саны</a:t>
            </a:r>
          </a:p>
        </p:txBody>
      </p:sp>
      <p:grpSp>
        <p:nvGrpSpPr>
          <p:cNvPr id="23" name="Группа 22">
            <a:extLst>
              <a:ext uri="{FF2B5EF4-FFF2-40B4-BE49-F238E27FC236}">
                <a16:creationId xmlns:a16="http://schemas.microsoft.com/office/drawing/2014/main" id="{142528AD-0F8F-DA8C-5464-05DE38975CDA}"/>
              </a:ext>
            </a:extLst>
          </p:cNvPr>
          <p:cNvGrpSpPr/>
          <p:nvPr/>
        </p:nvGrpSpPr>
        <p:grpSpPr>
          <a:xfrm>
            <a:off x="539020" y="2251308"/>
            <a:ext cx="696964" cy="696964"/>
            <a:chOff x="7296249" y="757669"/>
            <a:chExt cx="541906" cy="541906"/>
          </a:xfrm>
        </p:grpSpPr>
        <p:sp>
          <p:nvSpPr>
            <p:cNvPr id="24" name="Рамка 23">
              <a:extLst>
                <a:ext uri="{FF2B5EF4-FFF2-40B4-BE49-F238E27FC236}">
                  <a16:creationId xmlns:a16="http://schemas.microsoft.com/office/drawing/2014/main" id="{0DD33331-07E1-EB09-3882-FCC715C4E4F9}"/>
                </a:ext>
              </a:extLst>
            </p:cNvPr>
            <p:cNvSpPr/>
            <p:nvPr/>
          </p:nvSpPr>
          <p:spPr>
            <a:xfrm rot="18900000">
              <a:off x="7311173" y="772593"/>
              <a:ext cx="512059" cy="512059"/>
            </a:xfrm>
            <a:prstGeom prst="frame">
              <a:avLst/>
            </a:prstGeom>
            <a:gradFill>
              <a:gsLst>
                <a:gs pos="2000">
                  <a:srgbClr val="082E94"/>
                </a:gs>
                <a:gs pos="100000">
                  <a:srgbClr val="10BDE4">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Arial Narrow" panose="020B0606020202030204" pitchFamily="34" charset="0"/>
              </a:endParaRPr>
            </a:p>
          </p:txBody>
        </p:sp>
        <p:sp>
          <p:nvSpPr>
            <p:cNvPr id="25" name="Ромб 24">
              <a:extLst>
                <a:ext uri="{FF2B5EF4-FFF2-40B4-BE49-F238E27FC236}">
                  <a16:creationId xmlns:a16="http://schemas.microsoft.com/office/drawing/2014/main" id="{BD1C9E4C-1815-1B89-4C72-924D13FB1F9F}"/>
                </a:ext>
              </a:extLst>
            </p:cNvPr>
            <p:cNvSpPr/>
            <p:nvPr/>
          </p:nvSpPr>
          <p:spPr>
            <a:xfrm>
              <a:off x="7296249" y="757669"/>
              <a:ext cx="541906" cy="54190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grpSp>
      <p:sp>
        <p:nvSpPr>
          <p:cNvPr id="26" name="Text 1">
            <a:extLst>
              <a:ext uri="{FF2B5EF4-FFF2-40B4-BE49-F238E27FC236}">
                <a16:creationId xmlns:a16="http://schemas.microsoft.com/office/drawing/2014/main" id="{DA522EA7-664D-7E45-A173-1A335FC80BED}"/>
              </a:ext>
            </a:extLst>
          </p:cNvPr>
          <p:cNvSpPr/>
          <p:nvPr/>
        </p:nvSpPr>
        <p:spPr>
          <a:xfrm>
            <a:off x="1531542" y="3606132"/>
            <a:ext cx="2532817" cy="316468"/>
          </a:xfrm>
          <a:prstGeom prst="rect">
            <a:avLst/>
          </a:prstGeom>
          <a:noFill/>
          <a:ln/>
        </p:spPr>
        <p:txBody>
          <a:bodyPr wrap="none" lIns="0" tIns="0" rIns="0" bIns="0" rtlCol="0" anchor="t"/>
          <a:lstStyle/>
          <a:p>
            <a:pPr>
              <a:lnSpc>
                <a:spcPts val="2450"/>
              </a:lnSpc>
            </a:pPr>
            <a:r>
              <a:rPr lang="ru-RU" sz="3600" b="1" dirty="0">
                <a:solidFill>
                  <a:schemeClr val="accent5">
                    <a:lumMod val="50000"/>
                  </a:schemeClr>
                </a:solidFill>
                <a:latin typeface="Arial Narrow" panose="020B0606020202030204" pitchFamily="34" charset="0"/>
                <a:ea typeface="Verdana" panose="020B0604030504040204" pitchFamily="34" charset="0"/>
              </a:rPr>
              <a:t>691</a:t>
            </a:r>
          </a:p>
        </p:txBody>
      </p:sp>
      <p:sp>
        <p:nvSpPr>
          <p:cNvPr id="27" name="Text 2">
            <a:extLst>
              <a:ext uri="{FF2B5EF4-FFF2-40B4-BE49-F238E27FC236}">
                <a16:creationId xmlns:a16="http://schemas.microsoft.com/office/drawing/2014/main" id="{77EA30B1-6609-C2CE-FFFA-264BA56B29D6}"/>
              </a:ext>
            </a:extLst>
          </p:cNvPr>
          <p:cNvSpPr/>
          <p:nvPr/>
        </p:nvSpPr>
        <p:spPr>
          <a:xfrm>
            <a:off x="1531542" y="3935986"/>
            <a:ext cx="2660446" cy="316468"/>
          </a:xfrm>
          <a:prstGeom prst="rect">
            <a:avLst/>
          </a:prstGeom>
          <a:noFill/>
          <a:ln/>
        </p:spPr>
        <p:txBody>
          <a:bodyPr wrap="none" lIns="0" tIns="0" rIns="0" bIns="0" rtlCol="0" anchor="t"/>
          <a:lstStyle/>
          <a:p>
            <a:r>
              <a:rPr lang="ru-RU" sz="1600" dirty="0">
                <a:solidFill>
                  <a:srgbClr val="1A1A1A"/>
                </a:solidFill>
                <a:latin typeface="Arial Narrow" panose="020B0606020202030204" pitchFamily="34" charset="0"/>
                <a:ea typeface="Verdana" panose="020B0604030504040204" pitchFamily="34" charset="0"/>
              </a:rPr>
              <a:t> </a:t>
            </a:r>
            <a:r>
              <a:rPr lang="ru-RU" sz="1600" dirty="0" err="1">
                <a:solidFill>
                  <a:srgbClr val="1A1A1A"/>
                </a:solidFill>
                <a:latin typeface="Arial Narrow" panose="020B0606020202030204" pitchFamily="34" charset="0"/>
                <a:ea typeface="Verdana" panose="020B0604030504040204" pitchFamily="34" charset="0"/>
              </a:rPr>
              <a:t>Медициналық</a:t>
            </a:r>
            <a:r>
              <a:rPr lang="ru-RU" sz="1600" dirty="0">
                <a:solidFill>
                  <a:srgbClr val="1A1A1A"/>
                </a:solidFill>
                <a:latin typeface="Arial Narrow" panose="020B0606020202030204" pitchFamily="34" charset="0"/>
                <a:ea typeface="Verdana" panose="020B0604030504040204" pitchFamily="34" charset="0"/>
              </a:rPr>
              <a:t> </a:t>
            </a:r>
            <a:r>
              <a:rPr lang="ru-RU" sz="1600" dirty="0" err="1">
                <a:solidFill>
                  <a:srgbClr val="1A1A1A"/>
                </a:solidFill>
                <a:latin typeface="Arial Narrow" panose="020B0606020202030204" pitchFamily="34" charset="0"/>
                <a:ea typeface="Verdana" panose="020B0604030504040204" pitchFamily="34" charset="0"/>
              </a:rPr>
              <a:t>ұйым</a:t>
            </a:r>
            <a:r>
              <a:rPr lang="ru-RU" sz="1600" dirty="0">
                <a:solidFill>
                  <a:srgbClr val="1A1A1A"/>
                </a:solidFill>
                <a:latin typeface="Arial Narrow" panose="020B0606020202030204" pitchFamily="34" charset="0"/>
                <a:ea typeface="Verdana" panose="020B0604030504040204" pitchFamily="34" charset="0"/>
              </a:rPr>
              <a:t> саны</a:t>
            </a:r>
          </a:p>
        </p:txBody>
      </p:sp>
      <p:grpSp>
        <p:nvGrpSpPr>
          <p:cNvPr id="28" name="Группа 27">
            <a:extLst>
              <a:ext uri="{FF2B5EF4-FFF2-40B4-BE49-F238E27FC236}">
                <a16:creationId xmlns:a16="http://schemas.microsoft.com/office/drawing/2014/main" id="{489F753A-B8AB-67DF-A1A9-1414E4C72644}"/>
              </a:ext>
            </a:extLst>
          </p:cNvPr>
          <p:cNvGrpSpPr/>
          <p:nvPr/>
        </p:nvGrpSpPr>
        <p:grpSpPr>
          <a:xfrm>
            <a:off x="544868" y="3418595"/>
            <a:ext cx="696964" cy="696964"/>
            <a:chOff x="7296249" y="757669"/>
            <a:chExt cx="541906" cy="541906"/>
          </a:xfrm>
        </p:grpSpPr>
        <p:sp>
          <p:nvSpPr>
            <p:cNvPr id="29" name="Рамка 28">
              <a:extLst>
                <a:ext uri="{FF2B5EF4-FFF2-40B4-BE49-F238E27FC236}">
                  <a16:creationId xmlns:a16="http://schemas.microsoft.com/office/drawing/2014/main" id="{A3CB781B-04F8-04EB-B6DB-EF081F26D611}"/>
                </a:ext>
              </a:extLst>
            </p:cNvPr>
            <p:cNvSpPr/>
            <p:nvPr/>
          </p:nvSpPr>
          <p:spPr>
            <a:xfrm rot="18900000">
              <a:off x="7311173" y="772593"/>
              <a:ext cx="512059" cy="512059"/>
            </a:xfrm>
            <a:prstGeom prst="frame">
              <a:avLst/>
            </a:prstGeom>
            <a:gradFill>
              <a:gsLst>
                <a:gs pos="2000">
                  <a:srgbClr val="082E94"/>
                </a:gs>
                <a:gs pos="100000">
                  <a:srgbClr val="10BDE4">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Arial Narrow" panose="020B0606020202030204" pitchFamily="34" charset="0"/>
              </a:endParaRPr>
            </a:p>
          </p:txBody>
        </p:sp>
        <p:sp>
          <p:nvSpPr>
            <p:cNvPr id="30" name="Ромб 29">
              <a:extLst>
                <a:ext uri="{FF2B5EF4-FFF2-40B4-BE49-F238E27FC236}">
                  <a16:creationId xmlns:a16="http://schemas.microsoft.com/office/drawing/2014/main" id="{D3AD7BE9-981B-9D23-2EDD-EA5BDF14F327}"/>
                </a:ext>
              </a:extLst>
            </p:cNvPr>
            <p:cNvSpPr/>
            <p:nvPr/>
          </p:nvSpPr>
          <p:spPr>
            <a:xfrm>
              <a:off x="7296249" y="757669"/>
              <a:ext cx="541906" cy="54190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grpSp>
      <p:grpSp>
        <p:nvGrpSpPr>
          <p:cNvPr id="31" name="Группа 30">
            <a:extLst>
              <a:ext uri="{FF2B5EF4-FFF2-40B4-BE49-F238E27FC236}">
                <a16:creationId xmlns:a16="http://schemas.microsoft.com/office/drawing/2014/main" id="{CFD5F4E7-1A97-3DFA-0F76-2519D83E584D}"/>
              </a:ext>
            </a:extLst>
          </p:cNvPr>
          <p:cNvGrpSpPr/>
          <p:nvPr/>
        </p:nvGrpSpPr>
        <p:grpSpPr>
          <a:xfrm>
            <a:off x="535454" y="4621417"/>
            <a:ext cx="696964" cy="696964"/>
            <a:chOff x="7296249" y="757669"/>
            <a:chExt cx="541906" cy="541906"/>
          </a:xfrm>
        </p:grpSpPr>
        <p:sp>
          <p:nvSpPr>
            <p:cNvPr id="32" name="Рамка 31">
              <a:extLst>
                <a:ext uri="{FF2B5EF4-FFF2-40B4-BE49-F238E27FC236}">
                  <a16:creationId xmlns:a16="http://schemas.microsoft.com/office/drawing/2014/main" id="{919562F6-52E4-D172-1277-524D21B4D963}"/>
                </a:ext>
              </a:extLst>
            </p:cNvPr>
            <p:cNvSpPr/>
            <p:nvPr/>
          </p:nvSpPr>
          <p:spPr>
            <a:xfrm rot="18900000">
              <a:off x="7311173" y="772593"/>
              <a:ext cx="512059" cy="512059"/>
            </a:xfrm>
            <a:prstGeom prst="frame">
              <a:avLst/>
            </a:prstGeom>
            <a:gradFill>
              <a:gsLst>
                <a:gs pos="2000">
                  <a:srgbClr val="082E94"/>
                </a:gs>
                <a:gs pos="100000">
                  <a:srgbClr val="10BDE4">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latin typeface="Arial Narrow" panose="020B0606020202030204" pitchFamily="34" charset="0"/>
              </a:endParaRPr>
            </a:p>
          </p:txBody>
        </p:sp>
        <p:sp>
          <p:nvSpPr>
            <p:cNvPr id="33" name="Ромб 32">
              <a:extLst>
                <a:ext uri="{FF2B5EF4-FFF2-40B4-BE49-F238E27FC236}">
                  <a16:creationId xmlns:a16="http://schemas.microsoft.com/office/drawing/2014/main" id="{E3BA412B-6283-08AC-23F0-83D29D175119}"/>
                </a:ext>
              </a:extLst>
            </p:cNvPr>
            <p:cNvSpPr/>
            <p:nvPr/>
          </p:nvSpPr>
          <p:spPr>
            <a:xfrm>
              <a:off x="7296249" y="757669"/>
              <a:ext cx="541906" cy="54190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anose="020B0606020202030204" pitchFamily="34" charset="0"/>
              </a:endParaRPr>
            </a:p>
          </p:txBody>
        </p:sp>
      </p:grpSp>
      <p:pic>
        <p:nvPicPr>
          <p:cNvPr id="34" name="Рисунок 33">
            <a:extLst>
              <a:ext uri="{FF2B5EF4-FFF2-40B4-BE49-F238E27FC236}">
                <a16:creationId xmlns:a16="http://schemas.microsoft.com/office/drawing/2014/main" id="{59876000-667E-E85B-D9D0-56D645ECB41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923" y="1296346"/>
            <a:ext cx="328386" cy="328384"/>
          </a:xfrm>
          <a:prstGeom prst="rect">
            <a:avLst/>
          </a:prstGeom>
        </p:spPr>
      </p:pic>
      <p:pic>
        <p:nvPicPr>
          <p:cNvPr id="35" name="Рисунок 34">
            <a:extLst>
              <a:ext uri="{FF2B5EF4-FFF2-40B4-BE49-F238E27FC236}">
                <a16:creationId xmlns:a16="http://schemas.microsoft.com/office/drawing/2014/main" id="{B1517A06-4070-C2BF-3425-75959B7B33B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375" y="2428450"/>
            <a:ext cx="342679" cy="342679"/>
          </a:xfrm>
          <a:prstGeom prst="rect">
            <a:avLst/>
          </a:prstGeom>
        </p:spPr>
      </p:pic>
      <p:pic>
        <p:nvPicPr>
          <p:cNvPr id="36" name="Рисунок 35">
            <a:extLst>
              <a:ext uri="{FF2B5EF4-FFF2-40B4-BE49-F238E27FC236}">
                <a16:creationId xmlns:a16="http://schemas.microsoft.com/office/drawing/2014/main" id="{E99C931F-2845-0562-4D1F-EAFB1DF3436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9109" y="3578850"/>
            <a:ext cx="326793" cy="326793"/>
          </a:xfrm>
          <a:prstGeom prst="rect">
            <a:avLst/>
          </a:prstGeom>
        </p:spPr>
      </p:pic>
      <p:pic>
        <p:nvPicPr>
          <p:cNvPr id="37" name="Рисунок 36">
            <a:extLst>
              <a:ext uri="{FF2B5EF4-FFF2-40B4-BE49-F238E27FC236}">
                <a16:creationId xmlns:a16="http://schemas.microsoft.com/office/drawing/2014/main" id="{6EAB9DFA-5C24-86B8-D9D4-7D372BC456D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9357" y="4805706"/>
            <a:ext cx="328386" cy="328386"/>
          </a:xfrm>
          <a:prstGeom prst="rect">
            <a:avLst/>
          </a:prstGeom>
        </p:spPr>
      </p:pic>
      <p:sp>
        <p:nvSpPr>
          <p:cNvPr id="38" name="TextBox 37">
            <a:extLst>
              <a:ext uri="{FF2B5EF4-FFF2-40B4-BE49-F238E27FC236}">
                <a16:creationId xmlns:a16="http://schemas.microsoft.com/office/drawing/2014/main" id="{334407F1-6610-FC84-A806-C47F60127387}"/>
              </a:ext>
            </a:extLst>
          </p:cNvPr>
          <p:cNvSpPr txBox="1"/>
          <p:nvPr/>
        </p:nvSpPr>
        <p:spPr>
          <a:xfrm>
            <a:off x="264327" y="6207767"/>
            <a:ext cx="4764204" cy="461665"/>
          </a:xfrm>
          <a:prstGeom prst="rect">
            <a:avLst/>
          </a:prstGeom>
          <a:noFill/>
        </p:spPr>
        <p:txBody>
          <a:bodyPr wrap="square">
            <a:spAutoFit/>
          </a:bodyPr>
          <a:lstStyle/>
          <a:p>
            <a:r>
              <a:rPr lang="ru-RU" sz="1200" i="1" dirty="0">
                <a:solidFill>
                  <a:srgbClr val="1A1A1A"/>
                </a:solidFill>
                <a:latin typeface="Arial Narrow" panose="020B0606020202030204" pitchFamily="34" charset="0"/>
                <a:ea typeface="Verdana" panose="020B0604030504040204" pitchFamily="34" charset="0"/>
              </a:rPr>
              <a:t>* Коморбидные пациенты — это пациенты, у которых одновременно присутствует два или более хронических заболевания или состояний.</a:t>
            </a:r>
            <a:endParaRPr lang="x-none" sz="1200" i="1" dirty="0">
              <a:solidFill>
                <a:srgbClr val="1A1A1A"/>
              </a:solidFill>
              <a:latin typeface="Arial Narrow" panose="020B0606020202030204" pitchFamily="34" charset="0"/>
              <a:ea typeface="Verdana" panose="020B0604030504040204" pitchFamily="34" charset="0"/>
            </a:endParaRPr>
          </a:p>
        </p:txBody>
      </p:sp>
      <p:sp>
        <p:nvSpPr>
          <p:cNvPr id="39" name="Text 1">
            <a:extLst>
              <a:ext uri="{FF2B5EF4-FFF2-40B4-BE49-F238E27FC236}">
                <a16:creationId xmlns:a16="http://schemas.microsoft.com/office/drawing/2014/main" id="{006F0AA3-950B-3EB3-2C32-9CE8FBABAF13}"/>
              </a:ext>
            </a:extLst>
          </p:cNvPr>
          <p:cNvSpPr/>
          <p:nvPr/>
        </p:nvSpPr>
        <p:spPr>
          <a:xfrm>
            <a:off x="1281452" y="4546392"/>
            <a:ext cx="3581391" cy="1024632"/>
          </a:xfrm>
          <a:prstGeom prst="rect">
            <a:avLst/>
          </a:prstGeom>
          <a:noFill/>
          <a:ln/>
        </p:spPr>
        <p:txBody>
          <a:bodyPr wrap="none" lIns="0" tIns="0" rIns="0" bIns="0" rtlCol="0" anchor="t"/>
          <a:lstStyle/>
          <a:p>
            <a:pPr>
              <a:lnSpc>
                <a:spcPts val="2450"/>
              </a:lnSpc>
            </a:pPr>
            <a:r>
              <a:rPr lang="ru-RU" sz="3600" b="1" dirty="0">
                <a:solidFill>
                  <a:schemeClr val="accent5">
                    <a:lumMod val="50000"/>
                  </a:schemeClr>
                </a:solidFill>
                <a:latin typeface="Arial Narrow" panose="020B0606020202030204" pitchFamily="34" charset="0"/>
                <a:ea typeface="Verdana" panose="020B0604030504040204" pitchFamily="34" charset="0"/>
              </a:rPr>
              <a:t> ТМККК</a:t>
            </a:r>
            <a:r>
              <a:rPr lang="ru-RU" b="1" dirty="0">
                <a:solidFill>
                  <a:schemeClr val="accent5">
                    <a:lumMod val="50000"/>
                  </a:schemeClr>
                </a:solidFill>
                <a:latin typeface="Arial Narrow" panose="020B0606020202030204" pitchFamily="34" charset="0"/>
                <a:ea typeface="Verdana" panose="020B0604030504040204" pitchFamily="34" charset="0"/>
              </a:rPr>
              <a:t> </a:t>
            </a:r>
          </a:p>
          <a:p>
            <a:pPr marL="628650" lvl="1" indent="-185738">
              <a:lnSpc>
                <a:spcPts val="2450"/>
              </a:lnSpc>
              <a:buFont typeface="Wingdings" panose="05000000000000000000" pitchFamily="2" charset="2"/>
              <a:buChar char="§"/>
              <a:tabLst>
                <a:tab pos="628650" algn="l"/>
              </a:tabLst>
            </a:pPr>
            <a:r>
              <a:rPr lang="ru-RU" b="1" dirty="0">
                <a:solidFill>
                  <a:schemeClr val="accent5">
                    <a:lumMod val="50000"/>
                  </a:schemeClr>
                </a:solidFill>
                <a:latin typeface="Arial Narrow" panose="020B0606020202030204" pitchFamily="34" charset="0"/>
                <a:ea typeface="Verdana" panose="020B0604030504040204" pitchFamily="34" charset="0"/>
              </a:rPr>
              <a:t> </a:t>
            </a:r>
            <a:r>
              <a:rPr lang="ru-RU" sz="1600" b="1" dirty="0">
                <a:solidFill>
                  <a:schemeClr val="accent5">
                    <a:lumMod val="50000"/>
                  </a:schemeClr>
                </a:solidFill>
                <a:latin typeface="Arial Narrow" panose="020B0606020202030204" pitchFamily="34" charset="0"/>
                <a:ea typeface="Verdana" panose="020B0604030504040204" pitchFamily="34" charset="0"/>
              </a:rPr>
              <a:t>1 229 731 </a:t>
            </a:r>
            <a:r>
              <a:rPr lang="ru-RU" sz="1600" b="1" dirty="0" err="1">
                <a:solidFill>
                  <a:schemeClr val="accent5">
                    <a:lumMod val="50000"/>
                  </a:schemeClr>
                </a:solidFill>
                <a:latin typeface="Arial Narrow" panose="020B0606020202030204" pitchFamily="34" charset="0"/>
                <a:ea typeface="Verdana" panose="020B0604030504040204" pitchFamily="34" charset="0"/>
              </a:rPr>
              <a:t>бірегей</a:t>
            </a:r>
            <a:r>
              <a:rPr lang="ru-RU" sz="1600" b="1" dirty="0">
                <a:solidFill>
                  <a:schemeClr val="accent5">
                    <a:lumMod val="50000"/>
                  </a:schemeClr>
                </a:solidFill>
                <a:latin typeface="Arial Narrow" panose="020B0606020202030204" pitchFamily="34" charset="0"/>
                <a:ea typeface="Verdana" panose="020B0604030504040204" pitchFamily="34" charset="0"/>
              </a:rPr>
              <a:t> </a:t>
            </a:r>
            <a:r>
              <a:rPr lang="ru-RU" sz="1600" b="1" dirty="0" err="1">
                <a:solidFill>
                  <a:schemeClr val="accent5">
                    <a:lumMod val="50000"/>
                  </a:schemeClr>
                </a:solidFill>
                <a:latin typeface="Arial Narrow" panose="020B0606020202030204" pitchFamily="34" charset="0"/>
                <a:ea typeface="Verdana" panose="020B0604030504040204" pitchFamily="34" charset="0"/>
              </a:rPr>
              <a:t>пациенттер</a:t>
            </a:r>
            <a:endParaRPr lang="ru-RU" sz="1600" b="1" dirty="0">
              <a:solidFill>
                <a:schemeClr val="accent5">
                  <a:lumMod val="50000"/>
                </a:schemeClr>
              </a:solidFill>
              <a:latin typeface="Arial Narrow" panose="020B0606020202030204" pitchFamily="34" charset="0"/>
              <a:ea typeface="Verdana" panose="020B0604030504040204" pitchFamily="34" charset="0"/>
            </a:endParaRPr>
          </a:p>
          <a:p>
            <a:pPr marL="628650" lvl="1" indent="-185738">
              <a:lnSpc>
                <a:spcPts val="2450"/>
              </a:lnSpc>
              <a:buFont typeface="Wingdings" panose="05000000000000000000" pitchFamily="2" charset="2"/>
              <a:buChar char="§"/>
              <a:tabLst>
                <a:tab pos="628650" algn="l"/>
              </a:tabLst>
            </a:pPr>
            <a:r>
              <a:rPr lang="ru-RU" sz="1600" b="1" dirty="0">
                <a:solidFill>
                  <a:schemeClr val="accent5">
                    <a:lumMod val="50000"/>
                  </a:schemeClr>
                </a:solidFill>
                <a:latin typeface="Arial Narrow" panose="020B0606020202030204" pitchFamily="34" charset="0"/>
                <a:ea typeface="Verdana" panose="020B0604030504040204" pitchFamily="34" charset="0"/>
              </a:rPr>
              <a:t> 2 020 603 </a:t>
            </a:r>
            <a:r>
              <a:rPr lang="ru-RU" sz="1600" b="1" dirty="0" err="1">
                <a:solidFill>
                  <a:schemeClr val="accent5">
                    <a:lumMod val="50000"/>
                  </a:schemeClr>
                </a:solidFill>
                <a:latin typeface="Arial Narrow" panose="020B0606020202030204" pitchFamily="34" charset="0"/>
                <a:ea typeface="Verdana" panose="020B0604030504040204" pitchFamily="34" charset="0"/>
              </a:rPr>
              <a:t>Коморбидтілікті</a:t>
            </a:r>
            <a:r>
              <a:rPr lang="ru-RU" sz="1600" b="1" dirty="0">
                <a:solidFill>
                  <a:schemeClr val="accent5">
                    <a:lumMod val="50000"/>
                  </a:schemeClr>
                </a:solidFill>
                <a:latin typeface="Arial Narrow" panose="020B0606020202030204" pitchFamily="34" charset="0"/>
                <a:ea typeface="Verdana" panose="020B0604030504040204" pitchFamily="34" charset="0"/>
              </a:rPr>
              <a:t> </a:t>
            </a:r>
            <a:r>
              <a:rPr lang="ru-RU" sz="1600" b="1" dirty="0" err="1">
                <a:solidFill>
                  <a:schemeClr val="accent5">
                    <a:lumMod val="50000"/>
                  </a:schemeClr>
                </a:solidFill>
                <a:latin typeface="Arial Narrow" panose="020B0606020202030204" pitchFamily="34" charset="0"/>
                <a:ea typeface="Verdana" panose="020B0604030504040204" pitchFamily="34" charset="0"/>
              </a:rPr>
              <a:t>ескере</a:t>
            </a:r>
            <a:r>
              <a:rPr lang="ru-RU" sz="1600" b="1" dirty="0">
                <a:solidFill>
                  <a:schemeClr val="accent5">
                    <a:lumMod val="50000"/>
                  </a:schemeClr>
                </a:solidFill>
                <a:latin typeface="Arial Narrow" panose="020B0606020202030204" pitchFamily="34" charset="0"/>
                <a:ea typeface="Verdana" panose="020B0604030504040204" pitchFamily="34" charset="0"/>
              </a:rPr>
              <a:t> </a:t>
            </a:r>
          </a:p>
          <a:p>
            <a:pPr marL="442912" lvl="1">
              <a:lnSpc>
                <a:spcPts val="2450"/>
              </a:lnSpc>
              <a:tabLst>
                <a:tab pos="628650" algn="l"/>
              </a:tabLst>
            </a:pPr>
            <a:r>
              <a:rPr lang="ru-RU" sz="1600" b="1" dirty="0" err="1">
                <a:solidFill>
                  <a:schemeClr val="accent5">
                    <a:lumMod val="50000"/>
                  </a:schemeClr>
                </a:solidFill>
                <a:latin typeface="Arial Narrow" panose="020B0606020202030204" pitchFamily="34" charset="0"/>
                <a:ea typeface="Verdana" panose="020B0604030504040204" pitchFamily="34" charset="0"/>
              </a:rPr>
              <a:t>отырып</a:t>
            </a:r>
            <a:r>
              <a:rPr lang="ru-RU" sz="1600" b="1" dirty="0">
                <a:solidFill>
                  <a:schemeClr val="accent5">
                    <a:lumMod val="50000"/>
                  </a:schemeClr>
                </a:solidFill>
                <a:latin typeface="Arial Narrow" panose="020B0606020202030204" pitchFamily="34" charset="0"/>
                <a:ea typeface="Verdana" panose="020B0604030504040204" pitchFamily="34" charset="0"/>
              </a:rPr>
              <a:t>, </a:t>
            </a:r>
            <a:r>
              <a:rPr lang="ru-RU" sz="1600" b="1" dirty="0" err="1">
                <a:solidFill>
                  <a:schemeClr val="accent5">
                    <a:lumMod val="50000"/>
                  </a:schemeClr>
                </a:solidFill>
                <a:latin typeface="Arial Narrow" panose="020B0606020202030204" pitchFamily="34" charset="0"/>
                <a:ea typeface="Verdana" panose="020B0604030504040204" pitchFamily="34" charset="0"/>
              </a:rPr>
              <a:t>бірегей</a:t>
            </a:r>
            <a:r>
              <a:rPr lang="ru-RU" sz="1600" b="1" dirty="0">
                <a:solidFill>
                  <a:schemeClr val="accent5">
                    <a:lumMod val="50000"/>
                  </a:schemeClr>
                </a:solidFill>
                <a:latin typeface="Arial Narrow" panose="020B0606020202030204" pitchFamily="34" charset="0"/>
                <a:ea typeface="Verdana" panose="020B0604030504040204" pitchFamily="34" charset="0"/>
              </a:rPr>
              <a:t> </a:t>
            </a:r>
            <a:r>
              <a:rPr lang="ru-RU" sz="1600" b="1" dirty="0" err="1">
                <a:solidFill>
                  <a:schemeClr val="accent5">
                    <a:lumMod val="50000"/>
                  </a:schemeClr>
                </a:solidFill>
                <a:latin typeface="Arial Narrow" panose="020B0606020202030204" pitchFamily="34" charset="0"/>
                <a:ea typeface="Verdana" panose="020B0604030504040204" pitchFamily="34" charset="0"/>
              </a:rPr>
              <a:t>пациенттер</a:t>
            </a:r>
            <a:r>
              <a:rPr lang="ru-RU" sz="1600" b="1" dirty="0">
                <a:solidFill>
                  <a:schemeClr val="accent5">
                    <a:lumMod val="50000"/>
                  </a:schemeClr>
                </a:solidFill>
                <a:latin typeface="Arial Narrow" panose="020B0606020202030204" pitchFamily="34" charset="0"/>
                <a:ea typeface="Verdana" panose="020B0604030504040204" pitchFamily="34" charset="0"/>
              </a:rPr>
              <a:t> саны</a:t>
            </a:r>
          </a:p>
        </p:txBody>
      </p:sp>
      <p:sp>
        <p:nvSpPr>
          <p:cNvPr id="42" name="TextBox 41">
            <a:extLst>
              <a:ext uri="{FF2B5EF4-FFF2-40B4-BE49-F238E27FC236}">
                <a16:creationId xmlns:a16="http://schemas.microsoft.com/office/drawing/2014/main" id="{1B693DD4-AB2C-2DAD-E163-C4BB82315DE8}"/>
              </a:ext>
            </a:extLst>
          </p:cNvPr>
          <p:cNvSpPr txBox="1"/>
          <p:nvPr/>
        </p:nvSpPr>
        <p:spPr>
          <a:xfrm>
            <a:off x="4798472" y="894935"/>
            <a:ext cx="7051021" cy="369332"/>
          </a:xfrm>
          <a:prstGeom prst="rect">
            <a:avLst/>
          </a:prstGeom>
          <a:solidFill>
            <a:srgbClr val="2BA84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ru-RU"/>
            </a:defPPr>
            <a:lvl1pPr algn="just">
              <a:defRPr sz="1400" b="1">
                <a:solidFill>
                  <a:schemeClr val="bg1">
                    <a:lumMod val="95000"/>
                    <a:alpha val="0"/>
                  </a:schemeClr>
                </a:solidFill>
                <a:latin typeface="Montserrat" panose="00000500000000000000" pitchFamily="2" charset="-5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lgn="ctr"/>
            <a:r>
              <a:rPr lang="ru-RU" sz="1600" b="1" kern="0" dirty="0">
                <a:solidFill>
                  <a:prstClr val="white"/>
                </a:solidFill>
                <a:latin typeface="Arial Narrow" panose="020B0606020202030204" pitchFamily="34" charset="0"/>
                <a:cs typeface="Arial" panose="020B0604020202020204" pitchFamily="34" charset="0"/>
              </a:rPr>
              <a:t>ДЕРБЕСТЕНДІРІЛГЕН </a:t>
            </a:r>
            <a:r>
              <a:rPr lang="ru-RU" b="1" kern="0" dirty="0">
                <a:solidFill>
                  <a:prstClr val="white"/>
                </a:solidFill>
                <a:latin typeface="Arial Narrow" panose="020B0606020202030204" pitchFamily="34" charset="0"/>
                <a:cs typeface="Arial" panose="020B0604020202020204" pitchFamily="34" charset="0"/>
              </a:rPr>
              <a:t>Қ</a:t>
            </a:r>
            <a:r>
              <a:rPr lang="ru-RU" sz="1600" b="1" kern="0" dirty="0">
                <a:solidFill>
                  <a:prstClr val="white"/>
                </a:solidFill>
                <a:latin typeface="Arial Narrow" panose="020B0606020202030204" pitchFamily="34" charset="0"/>
                <a:cs typeface="Arial" panose="020B0604020202020204" pitchFamily="34" charset="0"/>
              </a:rPr>
              <a:t>АЖЕТТІЛІКТІ</a:t>
            </a:r>
            <a:r>
              <a:rPr lang="ru-RU" b="1" kern="0" dirty="0">
                <a:solidFill>
                  <a:prstClr val="white"/>
                </a:solidFill>
                <a:latin typeface="Arial Narrow" panose="020B0606020202030204" pitchFamily="34" charset="0"/>
                <a:cs typeface="Arial" panose="020B0604020202020204" pitchFamily="34" charset="0"/>
              </a:rPr>
              <a:t>Ң</a:t>
            </a:r>
            <a:r>
              <a:rPr lang="ru-RU" sz="1600" b="1" kern="0" dirty="0">
                <a:solidFill>
                  <a:prstClr val="white"/>
                </a:solidFill>
                <a:latin typeface="Arial Narrow" panose="020B0606020202030204" pitchFamily="34" charset="0"/>
                <a:cs typeface="Arial" panose="020B0604020202020204" pitchFamily="34" charset="0"/>
              </a:rPr>
              <a:t> АРТЫ</a:t>
            </a:r>
            <a:r>
              <a:rPr lang="ru-RU" b="1" kern="0" dirty="0">
                <a:solidFill>
                  <a:prstClr val="white"/>
                </a:solidFill>
                <a:latin typeface="Arial Narrow" panose="020B0606020202030204" pitchFamily="34" charset="0"/>
                <a:cs typeface="Arial" panose="020B0604020202020204" pitchFamily="34" charset="0"/>
              </a:rPr>
              <a:t>Қ</a:t>
            </a:r>
            <a:r>
              <a:rPr lang="ru-RU" sz="1600" b="1" kern="0" dirty="0">
                <a:solidFill>
                  <a:prstClr val="white"/>
                </a:solidFill>
                <a:latin typeface="Arial Narrow" panose="020B0606020202030204" pitchFamily="34" charset="0"/>
                <a:cs typeface="Arial" panose="020B0604020202020204" pitchFamily="34" charset="0"/>
              </a:rPr>
              <a:t>ШЫЛЫ</a:t>
            </a:r>
            <a:r>
              <a:rPr lang="ru-RU" b="1" kern="0" dirty="0">
                <a:solidFill>
                  <a:prstClr val="white"/>
                </a:solidFill>
                <a:latin typeface="Arial Narrow" panose="020B0606020202030204" pitchFamily="34" charset="0"/>
                <a:cs typeface="Arial" panose="020B0604020202020204" pitchFamily="34" charset="0"/>
              </a:rPr>
              <a:t>Ғ</a:t>
            </a:r>
            <a:r>
              <a:rPr lang="ru-RU" sz="1600" b="1" kern="0" dirty="0">
                <a:solidFill>
                  <a:prstClr val="white"/>
                </a:solidFill>
                <a:latin typeface="Arial Narrow" panose="020B0606020202030204" pitchFamily="34" charset="0"/>
                <a:cs typeface="Arial" panose="020B0604020202020204" pitchFamily="34" charset="0"/>
              </a:rPr>
              <a:t>Ы</a:t>
            </a:r>
            <a:endParaRPr kumimoji="0" lang="ru-RU" sz="1600" b="1" i="0" u="none" strike="noStrike" kern="0" cap="none" spc="0" normalizeH="0" baseline="0" noProof="0" dirty="0">
              <a:ln>
                <a:noFill/>
              </a:ln>
              <a:solidFill>
                <a:prstClr val="white"/>
              </a:solidFill>
              <a:effectLst/>
              <a:uLnTx/>
              <a:uFillTx/>
              <a:latin typeface="Arial Narrow" panose="020B0606020202030204" pitchFamily="34" charset="0"/>
              <a:cs typeface="Arial" panose="020B0604020202020204" pitchFamily="34" charset="0"/>
            </a:endParaRPr>
          </a:p>
        </p:txBody>
      </p:sp>
      <p:pic>
        <p:nvPicPr>
          <p:cNvPr id="43" name="Рисунок 42">
            <a:extLst>
              <a:ext uri="{FF2B5EF4-FFF2-40B4-BE49-F238E27FC236}">
                <a16:creationId xmlns:a16="http://schemas.microsoft.com/office/drawing/2014/main" id="{F6CC4C16-4C21-07E3-4EC4-FE19ECA0E0C4}"/>
              </a:ext>
            </a:extLst>
          </p:cNvPr>
          <p:cNvPicPr>
            <a:picLocks noChangeAspect="1"/>
          </p:cNvPicPr>
          <p:nvPr/>
        </p:nvPicPr>
        <p:blipFill>
          <a:blip r:embed="rId12"/>
          <a:stretch>
            <a:fillRect/>
          </a:stretch>
        </p:blipFill>
        <p:spPr>
          <a:xfrm>
            <a:off x="4782044" y="1467052"/>
            <a:ext cx="400151" cy="439382"/>
          </a:xfrm>
          <a:prstGeom prst="rect">
            <a:avLst/>
          </a:prstGeom>
        </p:spPr>
      </p:pic>
      <p:pic>
        <p:nvPicPr>
          <p:cNvPr id="44" name="Рисунок 43">
            <a:extLst>
              <a:ext uri="{FF2B5EF4-FFF2-40B4-BE49-F238E27FC236}">
                <a16:creationId xmlns:a16="http://schemas.microsoft.com/office/drawing/2014/main" id="{33E6720D-79F3-016B-31D8-EC14C1CF5963}"/>
              </a:ext>
            </a:extLst>
          </p:cNvPr>
          <p:cNvPicPr>
            <a:picLocks noChangeAspect="1"/>
          </p:cNvPicPr>
          <p:nvPr/>
        </p:nvPicPr>
        <p:blipFill>
          <a:blip r:embed="rId12"/>
          <a:stretch>
            <a:fillRect/>
          </a:stretch>
        </p:blipFill>
        <p:spPr>
          <a:xfrm>
            <a:off x="4799014" y="2226490"/>
            <a:ext cx="400151" cy="439382"/>
          </a:xfrm>
          <a:prstGeom prst="rect">
            <a:avLst/>
          </a:prstGeom>
        </p:spPr>
      </p:pic>
      <p:sp>
        <p:nvSpPr>
          <p:cNvPr id="46" name="TextBox 45">
            <a:extLst>
              <a:ext uri="{FF2B5EF4-FFF2-40B4-BE49-F238E27FC236}">
                <a16:creationId xmlns:a16="http://schemas.microsoft.com/office/drawing/2014/main" id="{B8EF358A-90DD-C1BB-527D-7CA42CB5707A}"/>
              </a:ext>
            </a:extLst>
          </p:cNvPr>
          <p:cNvSpPr txBox="1"/>
          <p:nvPr/>
        </p:nvSpPr>
        <p:spPr>
          <a:xfrm>
            <a:off x="5344649" y="1349983"/>
            <a:ext cx="6811802" cy="1046440"/>
          </a:xfrm>
          <a:prstGeom prst="rect">
            <a:avLst/>
          </a:prstGeom>
          <a:noFill/>
        </p:spPr>
        <p:txBody>
          <a:bodyPr wrap="square">
            <a:spAutoFit/>
          </a:bodyPr>
          <a:lstStyle/>
          <a:p>
            <a:r>
              <a:rPr lang="ru-RU" sz="1400" b="1" dirty="0">
                <a:latin typeface="Times New Roman" panose="02020603050405020304" pitchFamily="18" charset="0"/>
                <a:cs typeface="Times New Roman" panose="02020603050405020304" pitchFamily="18" charset="0"/>
              </a:rPr>
              <a:t>Пациентке </a:t>
            </a:r>
            <a:r>
              <a:rPr lang="ru-RU" sz="1400" b="1" dirty="0" err="1">
                <a:latin typeface="Times New Roman" panose="02020603050405020304" pitchFamily="18" charset="0"/>
                <a:cs typeface="Times New Roman" panose="02020603050405020304" pitchFamily="18" charset="0"/>
              </a:rPr>
              <a:t>бағытталған</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жеке</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тәсіл</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Емдеудің</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тиімді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әрі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нысаналы</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стратегиясы</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Әрбір</a:t>
            </a:r>
            <a:r>
              <a:rPr lang="ru-RU" sz="1200" i="1" dirty="0">
                <a:latin typeface="Times New Roman" panose="02020603050405020304" pitchFamily="18" charset="0"/>
                <a:cs typeface="Times New Roman" panose="02020603050405020304" pitchFamily="18" charset="0"/>
              </a:rPr>
              <a:t> пациентке </a:t>
            </a:r>
            <a:r>
              <a:rPr lang="ru-RU" sz="1200" i="1" dirty="0" err="1">
                <a:latin typeface="Times New Roman" panose="02020603050405020304" pitchFamily="18" charset="0"/>
                <a:cs typeface="Times New Roman" panose="02020603050405020304" pitchFamily="18" charset="0"/>
              </a:rPr>
              <a:t>қатысты</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нақты</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тағайындаулар</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клиникалық</a:t>
            </a:r>
            <a:r>
              <a:rPr lang="ru-RU" sz="1200" i="1" dirty="0">
                <a:latin typeface="Times New Roman" panose="02020603050405020304" pitchFamily="18" charset="0"/>
                <a:cs typeface="Times New Roman" panose="02020603050405020304" pitchFamily="18" charset="0"/>
              </a:rPr>
              <a:t> диагноз, </a:t>
            </a:r>
            <a:r>
              <a:rPr lang="ru-RU" sz="1200" i="1" dirty="0" err="1">
                <a:latin typeface="Times New Roman" panose="02020603050405020304" pitchFamily="18" charset="0"/>
                <a:cs typeface="Times New Roman" panose="02020603050405020304" pitchFamily="18" charset="0"/>
              </a:rPr>
              <a:t>дәрілік</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заттардың</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дозасы</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және</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қабылдау</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режимі</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ескеріледі</a:t>
            </a:r>
            <a:r>
              <a:rPr lang="ru-RU" sz="1200" i="1" dirty="0">
                <a:latin typeface="Times New Roman" panose="02020603050405020304" pitchFamily="18" charset="0"/>
                <a:cs typeface="Times New Roman" panose="02020603050405020304" pitchFamily="18" charset="0"/>
              </a:rPr>
              <a:t>.</a:t>
            </a:r>
          </a:p>
          <a:p>
            <a:r>
              <a:rPr lang="ru-RU" sz="1200" i="1" dirty="0" err="1">
                <a:latin typeface="Times New Roman" panose="02020603050405020304" pitchFamily="18" charset="0"/>
                <a:cs typeface="Times New Roman" panose="02020603050405020304" pitchFamily="18" charset="0"/>
              </a:rPr>
              <a:t>Бұл</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тәсіл</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созылмалы</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аурулары</a:t>
            </a:r>
            <a:r>
              <a:rPr lang="ru-RU" sz="1200" i="1" dirty="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rPr>
              <a:t>бар </a:t>
            </a:r>
            <a:r>
              <a:rPr lang="ru-RU" sz="1200" b="1" i="1" dirty="0" err="1">
                <a:latin typeface="Times New Roman" panose="02020603050405020304" pitchFamily="18" charset="0"/>
                <a:cs typeface="Times New Roman" panose="02020603050405020304" pitchFamily="18" charset="0"/>
              </a:rPr>
              <a:t>пациенттердің</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нақты</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қажеттіліктерін</a:t>
            </a:r>
            <a:r>
              <a:rPr lang="ru-RU" sz="1200" b="1"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дәл</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болжауға</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және</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жоспарлауға</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мүмкіндік</a:t>
            </a:r>
            <a:r>
              <a:rPr lang="ru-RU" sz="1200" i="1" dirty="0">
                <a:latin typeface="Times New Roman" panose="02020603050405020304" pitchFamily="18" charset="0"/>
                <a:cs typeface="Times New Roman" panose="02020603050405020304" pitchFamily="18" charset="0"/>
              </a:rPr>
              <a:t> </a:t>
            </a:r>
            <a:r>
              <a:rPr lang="ru-RU" sz="1200" i="1" dirty="0" err="1">
                <a:latin typeface="Times New Roman" panose="02020603050405020304" pitchFamily="18" charset="0"/>
                <a:cs typeface="Times New Roman" panose="02020603050405020304" pitchFamily="18" charset="0"/>
              </a:rPr>
              <a:t>береді</a:t>
            </a:r>
            <a:r>
              <a:rPr lang="ru-RU" sz="1200" i="1" dirty="0">
                <a:latin typeface="Times New Roman" panose="02020603050405020304" pitchFamily="18" charset="0"/>
                <a:cs typeface="Times New Roman" panose="02020603050405020304" pitchFamily="18" charset="0"/>
              </a:rPr>
              <a:t>.</a:t>
            </a:r>
            <a:endParaRPr lang="ru-KZ" sz="1200" i="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2353248E-AB66-7DE4-2CC0-D76CEFC2281E}"/>
              </a:ext>
            </a:extLst>
          </p:cNvPr>
          <p:cNvSpPr txBox="1"/>
          <p:nvPr/>
        </p:nvSpPr>
        <p:spPr>
          <a:xfrm>
            <a:off x="5380197" y="2295678"/>
            <a:ext cx="6811802" cy="677108"/>
          </a:xfrm>
          <a:prstGeom prst="rect">
            <a:avLst/>
          </a:prstGeom>
          <a:noFill/>
        </p:spPr>
        <p:txBody>
          <a:bodyPr wrap="square">
            <a:spAutoFit/>
          </a:bodyPr>
          <a:lstStyle>
            <a:defPPr>
              <a:defRPr lang="ru-KZ"/>
            </a:defPPr>
            <a:lvl1pPr>
              <a:defRPr sz="1400" b="1">
                <a:latin typeface="Times New Roman" panose="02020603050405020304" pitchFamily="18" charset="0"/>
                <a:cs typeface="Times New Roman" panose="02020603050405020304" pitchFamily="18" charset="0"/>
              </a:defRPr>
            </a:lvl1pPr>
          </a:lstStyle>
          <a:p>
            <a:r>
              <a:rPr lang="ru-RU" dirty="0"/>
              <a:t>Улучшение доступности ЛС. </a:t>
            </a:r>
          </a:p>
          <a:p>
            <a:r>
              <a:rPr lang="ru-RU" sz="1200" b="0" i="1" dirty="0" err="1"/>
              <a:t>Жоғары</a:t>
            </a:r>
            <a:r>
              <a:rPr lang="ru-RU" sz="1200" b="0" i="1" dirty="0"/>
              <a:t> </a:t>
            </a:r>
            <a:r>
              <a:rPr lang="ru-RU" sz="1200" b="0" i="1" dirty="0" err="1"/>
              <a:t>құны</a:t>
            </a:r>
            <a:r>
              <a:rPr lang="ru-RU" sz="1200" b="0" i="1" dirty="0"/>
              <a:t> бар терапия </a:t>
            </a:r>
            <a:r>
              <a:rPr lang="ru-RU" sz="1200" b="0" i="1" dirty="0" err="1"/>
              <a:t>кезінде</a:t>
            </a:r>
            <a:r>
              <a:rPr lang="ru-RU" sz="1200" b="0" i="1" dirty="0"/>
              <a:t>, </a:t>
            </a:r>
            <a:r>
              <a:rPr lang="ru-RU" sz="1200" b="0" i="1" dirty="0" err="1"/>
              <a:t>әсіресе</a:t>
            </a:r>
            <a:r>
              <a:rPr lang="ru-RU" sz="1200" b="0" i="1" dirty="0"/>
              <a:t>, </a:t>
            </a:r>
            <a:r>
              <a:rPr lang="ru-RU" sz="1200" b="0" i="1" dirty="0" err="1"/>
              <a:t>дәрілік</a:t>
            </a:r>
            <a:r>
              <a:rPr lang="ru-RU" sz="1200" b="0" i="1" dirty="0"/>
              <a:t> </a:t>
            </a:r>
            <a:r>
              <a:rPr lang="ru-RU" sz="1200" b="0" i="1" dirty="0" err="1"/>
              <a:t>заттардың</a:t>
            </a:r>
            <a:r>
              <a:rPr lang="ru-RU" sz="1200" b="0" i="1" dirty="0"/>
              <a:t> </a:t>
            </a:r>
            <a:r>
              <a:rPr lang="ru-RU" sz="1200" b="0" i="1" dirty="0" err="1"/>
              <a:t>жетіспеушілігі</a:t>
            </a:r>
            <a:r>
              <a:rPr lang="ru-RU" sz="1200" b="0" i="1" dirty="0"/>
              <a:t> (</a:t>
            </a:r>
            <a:r>
              <a:rPr lang="en-US" sz="1200" b="0" i="1" dirty="0"/>
              <a:t>stock-out) </a:t>
            </a:r>
            <a:r>
              <a:rPr lang="ru-RU" sz="1200" b="0" i="1" dirty="0" err="1"/>
              <a:t>қаупін</a:t>
            </a:r>
            <a:r>
              <a:rPr lang="ru-RU" sz="1200" b="0" i="1" dirty="0"/>
              <a:t> </a:t>
            </a:r>
            <a:r>
              <a:rPr lang="ru-RU" sz="1200" b="0" i="1" dirty="0" err="1"/>
              <a:t>төмендету</a:t>
            </a:r>
            <a:r>
              <a:rPr lang="ru-RU" sz="1200" b="0" i="1" dirty="0"/>
              <a:t>. </a:t>
            </a:r>
            <a:r>
              <a:rPr lang="ru-RU" sz="1200" b="0" i="1" dirty="0" err="1"/>
              <a:t>Пациенттің</a:t>
            </a:r>
            <a:r>
              <a:rPr lang="ru-RU" sz="1200" b="0" i="1" dirty="0"/>
              <a:t> </a:t>
            </a:r>
            <a:r>
              <a:rPr lang="ru-RU" sz="1200" i="1" dirty="0" err="1"/>
              <a:t>қанағаттанушылығын</a:t>
            </a:r>
            <a:r>
              <a:rPr lang="ru-RU" sz="1200" i="1" dirty="0"/>
              <a:t> </a:t>
            </a:r>
            <a:r>
              <a:rPr lang="ru-RU" sz="1200" i="1" dirty="0" err="1"/>
              <a:t>арттыру</a:t>
            </a:r>
            <a:r>
              <a:rPr lang="ru-RU" sz="1200" b="0" i="1" dirty="0"/>
              <a:t>.</a:t>
            </a:r>
            <a:endParaRPr lang="ru-KZ" sz="1200" i="1" dirty="0"/>
          </a:p>
        </p:txBody>
      </p:sp>
      <p:sp>
        <p:nvSpPr>
          <p:cNvPr id="50" name="TextBox 49">
            <a:extLst>
              <a:ext uri="{FF2B5EF4-FFF2-40B4-BE49-F238E27FC236}">
                <a16:creationId xmlns:a16="http://schemas.microsoft.com/office/drawing/2014/main" id="{EEEB923F-62BC-304B-8EDC-C51B2CBF93BA}"/>
              </a:ext>
            </a:extLst>
          </p:cNvPr>
          <p:cNvSpPr txBox="1"/>
          <p:nvPr/>
        </p:nvSpPr>
        <p:spPr>
          <a:xfrm>
            <a:off x="5380197" y="2995772"/>
            <a:ext cx="6554137" cy="1415772"/>
          </a:xfrm>
          <a:prstGeom prst="rect">
            <a:avLst/>
          </a:prstGeom>
          <a:noFill/>
        </p:spPr>
        <p:txBody>
          <a:bodyPr wrap="square">
            <a:spAutoFit/>
          </a:bodyPr>
          <a:lstStyle>
            <a:defPPr>
              <a:defRPr lang="ru-KZ"/>
            </a:defPPr>
            <a:lvl1pPr>
              <a:defRPr sz="1400" b="1">
                <a:latin typeface="Times New Roman" panose="02020603050405020304" pitchFamily="18" charset="0"/>
                <a:cs typeface="Times New Roman" panose="02020603050405020304" pitchFamily="18" charset="0"/>
              </a:defRPr>
            </a:lvl1pPr>
          </a:lstStyle>
          <a:p>
            <a:r>
              <a:rPr lang="ru-RU" dirty="0"/>
              <a:t>Бюджет </a:t>
            </a:r>
            <a:r>
              <a:rPr lang="ru-RU" dirty="0" err="1"/>
              <a:t>қаражатын</a:t>
            </a:r>
            <a:r>
              <a:rPr lang="ru-RU" dirty="0"/>
              <a:t> </a:t>
            </a:r>
            <a:r>
              <a:rPr lang="ru-RU" dirty="0" err="1"/>
              <a:t>ұтымды</a:t>
            </a:r>
            <a:r>
              <a:rPr lang="ru-RU" dirty="0"/>
              <a:t> </a:t>
            </a:r>
            <a:r>
              <a:rPr lang="ru-RU" dirty="0" err="1"/>
              <a:t>пайдалану</a:t>
            </a:r>
            <a:r>
              <a:rPr lang="ru-RU" dirty="0"/>
              <a:t>. </a:t>
            </a:r>
          </a:p>
          <a:p>
            <a:r>
              <a:rPr lang="ru-RU" sz="1200" b="0" i="1" dirty="0" err="1"/>
              <a:t>Дербестендірілген</a:t>
            </a:r>
            <a:r>
              <a:rPr lang="ru-RU" sz="1200" b="0" i="1" dirty="0"/>
              <a:t> </a:t>
            </a:r>
            <a:r>
              <a:rPr lang="ru-RU" sz="1200" b="0" i="1" dirty="0" err="1"/>
              <a:t>болжау</a:t>
            </a:r>
            <a:r>
              <a:rPr lang="ru-RU" sz="1200" b="0" i="1" dirty="0"/>
              <a:t> </a:t>
            </a:r>
            <a:r>
              <a:rPr lang="ru-RU" sz="1200" b="0" i="1" dirty="0" err="1"/>
              <a:t>жоспарлау</a:t>
            </a:r>
            <a:r>
              <a:rPr lang="ru-RU" sz="1200" b="0" i="1" dirty="0"/>
              <a:t> </a:t>
            </a:r>
            <a:r>
              <a:rPr lang="ru-RU" sz="1200" b="0" i="1" dirty="0" err="1"/>
              <a:t>дәлдігін</a:t>
            </a:r>
            <a:r>
              <a:rPr lang="ru-RU" sz="1200" b="0" i="1" dirty="0"/>
              <a:t> </a:t>
            </a:r>
            <a:r>
              <a:rPr lang="ru-RU" sz="1200" b="0" i="1" dirty="0" err="1"/>
              <a:t>арттыруға</a:t>
            </a:r>
            <a:r>
              <a:rPr lang="ru-RU" sz="1200" b="0" i="1" dirty="0"/>
              <a:t>, </a:t>
            </a:r>
            <a:r>
              <a:rPr lang="ru-RU" sz="1200" b="0" i="1" dirty="0" err="1"/>
              <a:t>тапшылық</a:t>
            </a:r>
            <a:r>
              <a:rPr lang="ru-RU" sz="1200" b="0" i="1" dirty="0"/>
              <a:t> пен </a:t>
            </a:r>
            <a:r>
              <a:rPr lang="ru-RU" sz="1200" b="0" i="1" dirty="0" err="1"/>
              <a:t>артық</a:t>
            </a:r>
            <a:r>
              <a:rPr lang="ru-RU" sz="1200" b="0" i="1" dirty="0"/>
              <a:t> </a:t>
            </a:r>
            <a:r>
              <a:rPr lang="ru-RU" sz="1200" b="0" i="1" dirty="0" err="1"/>
              <a:t>қорларды</a:t>
            </a:r>
            <a:r>
              <a:rPr lang="ru-RU" sz="1200" b="0" i="1" dirty="0"/>
              <a:t> </a:t>
            </a:r>
            <a:r>
              <a:rPr lang="ru-RU" sz="1200" b="0" i="1" dirty="0" err="1"/>
              <a:t>азайтуға</a:t>
            </a:r>
            <a:r>
              <a:rPr lang="ru-RU" sz="1200" b="0" i="1" dirty="0"/>
              <a:t> </a:t>
            </a:r>
            <a:r>
              <a:rPr lang="ru-RU" sz="1200" b="0" i="1" dirty="0" err="1"/>
              <a:t>және</a:t>
            </a:r>
            <a:r>
              <a:rPr lang="ru-RU" sz="1200" b="0" i="1" dirty="0"/>
              <a:t> бюджет </a:t>
            </a:r>
            <a:r>
              <a:rPr lang="ru-RU" sz="1200" b="0" i="1" dirty="0" err="1"/>
              <a:t>шығындарын</a:t>
            </a:r>
            <a:r>
              <a:rPr lang="ru-RU" sz="1200" b="0" i="1" dirty="0"/>
              <a:t> </a:t>
            </a:r>
            <a:r>
              <a:rPr lang="ru-RU" sz="1200" b="0" i="1" dirty="0" err="1"/>
              <a:t>оңтайландыруға</a:t>
            </a:r>
            <a:r>
              <a:rPr lang="ru-RU" sz="1200" b="0" i="1" dirty="0"/>
              <a:t> </a:t>
            </a:r>
            <a:r>
              <a:rPr lang="ru-RU" sz="1200" b="0" i="1" dirty="0" err="1"/>
              <a:t>мүмкіндік</a:t>
            </a:r>
            <a:r>
              <a:rPr lang="ru-RU" sz="1200" b="0" i="1" dirty="0"/>
              <a:t> </a:t>
            </a:r>
            <a:r>
              <a:rPr lang="ru-RU" sz="1200" b="0" i="1" dirty="0" err="1"/>
              <a:t>береді</a:t>
            </a:r>
            <a:r>
              <a:rPr lang="ru-RU" sz="1200" b="0" i="1" dirty="0"/>
              <a:t>.</a:t>
            </a:r>
          </a:p>
          <a:p>
            <a:r>
              <a:rPr lang="ru-RU" sz="1200" b="0" i="1" dirty="0" err="1">
                <a:solidFill>
                  <a:srgbClr val="FF0000"/>
                </a:solidFill>
              </a:rPr>
              <a:t>Тиімділік</a:t>
            </a:r>
            <a:r>
              <a:rPr lang="ru-RU" sz="1200" b="0" i="1" dirty="0">
                <a:solidFill>
                  <a:srgbClr val="FF0000"/>
                </a:solidFill>
              </a:rPr>
              <a:t> </a:t>
            </a:r>
            <a:r>
              <a:rPr lang="ru-RU" sz="1200" b="0" i="1" dirty="0" err="1">
                <a:solidFill>
                  <a:srgbClr val="FF0000"/>
                </a:solidFill>
              </a:rPr>
              <a:t>тәсілдің</a:t>
            </a:r>
            <a:r>
              <a:rPr lang="ru-RU" sz="1200" b="0" i="1" dirty="0">
                <a:solidFill>
                  <a:srgbClr val="FF0000"/>
                </a:solidFill>
              </a:rPr>
              <a:t> </a:t>
            </a:r>
            <a:r>
              <a:rPr lang="ru-RU" sz="1200" b="0" i="1" dirty="0" err="1">
                <a:solidFill>
                  <a:srgbClr val="FF0000"/>
                </a:solidFill>
              </a:rPr>
              <a:t>медициналық</a:t>
            </a:r>
            <a:r>
              <a:rPr lang="ru-RU" sz="1200" b="0" i="1" dirty="0">
                <a:solidFill>
                  <a:srgbClr val="FF0000"/>
                </a:solidFill>
              </a:rPr>
              <a:t> </a:t>
            </a:r>
            <a:r>
              <a:rPr lang="ru-RU" sz="1200" b="0" i="1" dirty="0" err="1">
                <a:solidFill>
                  <a:srgbClr val="FF0000"/>
                </a:solidFill>
              </a:rPr>
              <a:t>деректердің</a:t>
            </a:r>
            <a:r>
              <a:rPr lang="ru-RU" sz="1200" b="0" i="1" dirty="0">
                <a:solidFill>
                  <a:srgbClr val="FF0000"/>
                </a:solidFill>
              </a:rPr>
              <a:t> </a:t>
            </a:r>
            <a:r>
              <a:rPr lang="ru-RU" sz="1200" b="0" i="1" dirty="0" err="1">
                <a:solidFill>
                  <a:srgbClr val="FF0000"/>
                </a:solidFill>
              </a:rPr>
              <a:t>сапасына</a:t>
            </a:r>
            <a:r>
              <a:rPr lang="ru-RU" sz="1200" b="0" i="1" dirty="0">
                <a:solidFill>
                  <a:srgbClr val="FF0000"/>
                </a:solidFill>
              </a:rPr>
              <a:t>, </a:t>
            </a:r>
            <a:r>
              <a:rPr lang="ru-RU" sz="1200" b="0" i="1" dirty="0" err="1">
                <a:solidFill>
                  <a:srgbClr val="FF0000"/>
                </a:solidFill>
              </a:rPr>
              <a:t>тағайындаулардың</a:t>
            </a:r>
            <a:r>
              <a:rPr lang="ru-RU" sz="1200" b="0" i="1" dirty="0">
                <a:solidFill>
                  <a:srgbClr val="FF0000"/>
                </a:solidFill>
              </a:rPr>
              <a:t> </a:t>
            </a:r>
            <a:r>
              <a:rPr lang="ru-RU" sz="1200" b="0" i="1" dirty="0" err="1">
                <a:solidFill>
                  <a:srgbClr val="FF0000"/>
                </a:solidFill>
              </a:rPr>
              <a:t>өзектілігіне</a:t>
            </a:r>
            <a:r>
              <a:rPr lang="ru-RU" sz="1200" b="0" i="1" dirty="0">
                <a:solidFill>
                  <a:srgbClr val="FF0000"/>
                </a:solidFill>
              </a:rPr>
              <a:t> </a:t>
            </a:r>
            <a:r>
              <a:rPr lang="ru-RU" sz="1200" b="0" i="1" dirty="0" err="1">
                <a:solidFill>
                  <a:srgbClr val="FF0000"/>
                </a:solidFill>
              </a:rPr>
              <a:t>және</a:t>
            </a:r>
            <a:r>
              <a:rPr lang="ru-RU" sz="1200" b="0" i="1" dirty="0">
                <a:solidFill>
                  <a:srgbClr val="FF0000"/>
                </a:solidFill>
              </a:rPr>
              <a:t> </a:t>
            </a:r>
            <a:r>
              <a:rPr lang="ru-RU" sz="1200" b="0" i="1" dirty="0" err="1">
                <a:solidFill>
                  <a:srgbClr val="FF0000"/>
                </a:solidFill>
              </a:rPr>
              <a:t>медициналық</a:t>
            </a:r>
            <a:r>
              <a:rPr lang="ru-RU" sz="1200" b="0" i="1" dirty="0">
                <a:solidFill>
                  <a:srgbClr val="FF0000"/>
                </a:solidFill>
              </a:rPr>
              <a:t> </a:t>
            </a:r>
            <a:r>
              <a:rPr lang="ru-RU" sz="1200" b="0" i="1" dirty="0" err="1">
                <a:solidFill>
                  <a:srgbClr val="FF0000"/>
                </a:solidFill>
              </a:rPr>
              <a:t>персоналдың</a:t>
            </a:r>
            <a:r>
              <a:rPr lang="ru-RU" sz="1200" b="0" i="1" dirty="0">
                <a:solidFill>
                  <a:srgbClr val="FF0000"/>
                </a:solidFill>
              </a:rPr>
              <a:t> </a:t>
            </a:r>
            <a:r>
              <a:rPr lang="ru-RU" sz="1200" b="0" i="1" dirty="0" err="1">
                <a:solidFill>
                  <a:srgbClr val="FF0000"/>
                </a:solidFill>
              </a:rPr>
              <a:t>қатысу</a:t>
            </a:r>
            <a:r>
              <a:rPr lang="ru-RU" sz="1200" b="0" i="1" dirty="0">
                <a:solidFill>
                  <a:srgbClr val="FF0000"/>
                </a:solidFill>
              </a:rPr>
              <a:t> </a:t>
            </a:r>
            <a:r>
              <a:rPr lang="ru-RU" sz="1200" b="0" i="1" dirty="0" err="1">
                <a:solidFill>
                  <a:srgbClr val="FF0000"/>
                </a:solidFill>
              </a:rPr>
              <a:t>деңгейіне</a:t>
            </a:r>
            <a:r>
              <a:rPr lang="ru-RU" sz="1200" b="0" i="1" dirty="0">
                <a:solidFill>
                  <a:srgbClr val="FF0000"/>
                </a:solidFill>
              </a:rPr>
              <a:t> </a:t>
            </a:r>
            <a:r>
              <a:rPr lang="ru-RU" sz="1200" b="0" i="1" dirty="0" err="1">
                <a:solidFill>
                  <a:srgbClr val="FF0000"/>
                </a:solidFill>
              </a:rPr>
              <a:t>байланысты</a:t>
            </a:r>
            <a:r>
              <a:rPr lang="ru-RU" sz="1200" b="0" i="1" dirty="0">
                <a:solidFill>
                  <a:srgbClr val="FF0000"/>
                </a:solidFill>
              </a:rPr>
              <a:t>.</a:t>
            </a:r>
          </a:p>
          <a:p>
            <a:pPr algn="just"/>
            <a:r>
              <a:rPr lang="ru-RU" sz="1200" i="1" dirty="0" err="1">
                <a:solidFill>
                  <a:srgbClr val="002060"/>
                </a:solidFill>
              </a:rPr>
              <a:t>Дұрыс</a:t>
            </a:r>
            <a:r>
              <a:rPr lang="ru-RU" sz="1200" i="1" dirty="0">
                <a:solidFill>
                  <a:srgbClr val="002060"/>
                </a:solidFill>
              </a:rPr>
              <a:t> </a:t>
            </a:r>
            <a:r>
              <a:rPr lang="ru-RU" sz="1200" i="1" dirty="0" err="1">
                <a:solidFill>
                  <a:srgbClr val="002060"/>
                </a:solidFill>
              </a:rPr>
              <a:t>іске</a:t>
            </a:r>
            <a:r>
              <a:rPr lang="ru-RU" sz="1200" i="1" dirty="0">
                <a:solidFill>
                  <a:srgbClr val="002060"/>
                </a:solidFill>
              </a:rPr>
              <a:t> </a:t>
            </a:r>
            <a:r>
              <a:rPr lang="ru-RU" sz="1200" i="1" dirty="0" err="1">
                <a:solidFill>
                  <a:srgbClr val="002060"/>
                </a:solidFill>
              </a:rPr>
              <a:t>асырылған</a:t>
            </a:r>
            <a:r>
              <a:rPr lang="ru-RU" sz="1200" i="1" dirty="0">
                <a:solidFill>
                  <a:srgbClr val="002060"/>
                </a:solidFill>
              </a:rPr>
              <a:t> </a:t>
            </a:r>
            <a:r>
              <a:rPr lang="ru-RU" sz="1200" i="1" dirty="0" err="1">
                <a:solidFill>
                  <a:srgbClr val="002060"/>
                </a:solidFill>
              </a:rPr>
              <a:t>жағдайда</a:t>
            </a:r>
            <a:r>
              <a:rPr lang="ru-RU" sz="1200" i="1" dirty="0">
                <a:solidFill>
                  <a:srgbClr val="002060"/>
                </a:solidFill>
              </a:rPr>
              <a:t> </a:t>
            </a:r>
            <a:r>
              <a:rPr lang="ru-RU" sz="1200" i="1" dirty="0" err="1">
                <a:solidFill>
                  <a:srgbClr val="002060"/>
                </a:solidFill>
              </a:rPr>
              <a:t>болжау</a:t>
            </a:r>
            <a:r>
              <a:rPr lang="ru-RU" sz="1200" i="1" dirty="0">
                <a:solidFill>
                  <a:srgbClr val="002060"/>
                </a:solidFill>
              </a:rPr>
              <a:t> </a:t>
            </a:r>
            <a:r>
              <a:rPr lang="ru-RU" sz="1200" i="1" dirty="0" err="1">
                <a:solidFill>
                  <a:srgbClr val="002060"/>
                </a:solidFill>
              </a:rPr>
              <a:t>терапияның</a:t>
            </a:r>
            <a:r>
              <a:rPr lang="ru-RU" sz="1200" i="1" dirty="0">
                <a:solidFill>
                  <a:srgbClr val="002060"/>
                </a:solidFill>
              </a:rPr>
              <a:t> </a:t>
            </a:r>
            <a:r>
              <a:rPr lang="ru-RU" sz="1200" i="1" dirty="0" err="1">
                <a:solidFill>
                  <a:srgbClr val="002060"/>
                </a:solidFill>
              </a:rPr>
              <a:t>қолжетімділігі</a:t>
            </a:r>
            <a:r>
              <a:rPr lang="ru-RU" sz="1200" i="1" dirty="0">
                <a:solidFill>
                  <a:srgbClr val="002060"/>
                </a:solidFill>
              </a:rPr>
              <a:t> мен </a:t>
            </a:r>
            <a:r>
              <a:rPr lang="ru-RU" sz="1200" i="1" dirty="0" err="1">
                <a:solidFill>
                  <a:srgbClr val="002060"/>
                </a:solidFill>
              </a:rPr>
              <a:t>үздіксіздігін</a:t>
            </a:r>
            <a:r>
              <a:rPr lang="ru-RU" sz="1200" i="1" dirty="0">
                <a:solidFill>
                  <a:srgbClr val="002060"/>
                </a:solidFill>
              </a:rPr>
              <a:t> </a:t>
            </a:r>
            <a:r>
              <a:rPr lang="ru-RU" sz="1200" i="1" dirty="0" err="1">
                <a:solidFill>
                  <a:srgbClr val="002060"/>
                </a:solidFill>
              </a:rPr>
              <a:t>жақсартуға</a:t>
            </a:r>
            <a:r>
              <a:rPr lang="ru-RU" sz="1200" i="1" dirty="0">
                <a:solidFill>
                  <a:srgbClr val="002060"/>
                </a:solidFill>
              </a:rPr>
              <a:t> </a:t>
            </a:r>
            <a:r>
              <a:rPr lang="ru-RU" sz="1200" i="1" dirty="0" err="1">
                <a:solidFill>
                  <a:srgbClr val="002060"/>
                </a:solidFill>
              </a:rPr>
              <a:t>ықпал</a:t>
            </a:r>
            <a:r>
              <a:rPr lang="ru-RU" sz="1200" i="1" dirty="0">
                <a:solidFill>
                  <a:srgbClr val="002060"/>
                </a:solidFill>
              </a:rPr>
              <a:t> </a:t>
            </a:r>
            <a:r>
              <a:rPr lang="ru-RU" sz="1200" i="1" dirty="0" err="1">
                <a:solidFill>
                  <a:srgbClr val="002060"/>
                </a:solidFill>
              </a:rPr>
              <a:t>етеді</a:t>
            </a:r>
            <a:r>
              <a:rPr lang="ru-RU" sz="1200" i="1" dirty="0">
                <a:solidFill>
                  <a:srgbClr val="002060"/>
                </a:solidFill>
              </a:rPr>
              <a:t>.</a:t>
            </a:r>
            <a:endParaRPr lang="ru-KZ" sz="1200" i="1" dirty="0">
              <a:solidFill>
                <a:srgbClr val="002060"/>
              </a:solidFill>
            </a:endParaRPr>
          </a:p>
        </p:txBody>
      </p:sp>
      <p:pic>
        <p:nvPicPr>
          <p:cNvPr id="51" name="Рисунок 50">
            <a:extLst>
              <a:ext uri="{FF2B5EF4-FFF2-40B4-BE49-F238E27FC236}">
                <a16:creationId xmlns:a16="http://schemas.microsoft.com/office/drawing/2014/main" id="{D7D7ED62-CAA8-41A5-C8CA-9165EB378442}"/>
              </a:ext>
            </a:extLst>
          </p:cNvPr>
          <p:cNvPicPr>
            <a:picLocks noChangeAspect="1"/>
          </p:cNvPicPr>
          <p:nvPr/>
        </p:nvPicPr>
        <p:blipFill>
          <a:blip r:embed="rId12"/>
          <a:stretch>
            <a:fillRect/>
          </a:stretch>
        </p:blipFill>
        <p:spPr>
          <a:xfrm>
            <a:off x="4806281" y="3065475"/>
            <a:ext cx="400151" cy="439382"/>
          </a:xfrm>
          <a:prstGeom prst="rect">
            <a:avLst/>
          </a:prstGeom>
        </p:spPr>
      </p:pic>
      <p:sp>
        <p:nvSpPr>
          <p:cNvPr id="52" name="TextBox 51">
            <a:extLst>
              <a:ext uri="{FF2B5EF4-FFF2-40B4-BE49-F238E27FC236}">
                <a16:creationId xmlns:a16="http://schemas.microsoft.com/office/drawing/2014/main" id="{5AD1E1A9-BC49-F60E-D5A5-9537DE8E4A1E}"/>
              </a:ext>
            </a:extLst>
          </p:cNvPr>
          <p:cNvSpPr txBox="1"/>
          <p:nvPr/>
        </p:nvSpPr>
        <p:spPr>
          <a:xfrm>
            <a:off x="8337555" y="4411544"/>
            <a:ext cx="3694583" cy="430887"/>
          </a:xfrm>
          <a:prstGeom prst="rect">
            <a:avLst/>
          </a:prstGeom>
          <a:solidFill>
            <a:srgbClr val="93C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ru-KZ"/>
            </a:defPPr>
            <a:lvl1pPr algn="just">
              <a:defRPr sz="1400" b="1">
                <a:solidFill>
                  <a:schemeClr val="bg1">
                    <a:lumMod val="95000"/>
                    <a:alpha val="0"/>
                  </a:schemeClr>
                </a:solidFill>
                <a:latin typeface="Montserrat" panose="00000500000000000000" pitchFamily="2" charset="-52"/>
              </a:defRPr>
            </a:lvl1pPr>
            <a:lvl2pPr marL="0" lvl="1" algn="ctr">
              <a:defRPr kumimoji="0" sz="1400" b="1" i="0" u="none" strike="noStrike" kern="0" cap="none" spc="0" normalizeH="0" baseline="0">
                <a:ln>
                  <a:noFill/>
                </a:ln>
                <a:solidFill>
                  <a:schemeClr val="tx1">
                    <a:lumMod val="95000"/>
                    <a:lumOff val="5000"/>
                  </a:schemeClr>
                </a:solidFill>
                <a:effectLst/>
                <a:uLnTx/>
                <a:uFillTx/>
                <a:latin typeface="Aptos Narrow" panose="020B0004020202020204" pitchFamily="34" charset="0"/>
                <a:cs typeface="Times New Roman" panose="02020603050405020304" pitchFamily="18" charset="0"/>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endParaRPr lang="ru-RU" sz="800" dirty="0"/>
          </a:p>
          <a:p>
            <a:pPr lvl="1"/>
            <a:r>
              <a:rPr lang="ru-RU" dirty="0" err="1"/>
              <a:t>Әкімшілік</a:t>
            </a:r>
            <a:r>
              <a:rPr lang="ru-RU" dirty="0"/>
              <a:t> </a:t>
            </a:r>
            <a:r>
              <a:rPr lang="ru-RU" dirty="0" err="1"/>
              <a:t>шаралар</a:t>
            </a:r>
            <a:endParaRPr lang="ru-RU" sz="500" dirty="0"/>
          </a:p>
        </p:txBody>
      </p:sp>
      <p:sp>
        <p:nvSpPr>
          <p:cNvPr id="53" name="TextBox 52">
            <a:extLst>
              <a:ext uri="{FF2B5EF4-FFF2-40B4-BE49-F238E27FC236}">
                <a16:creationId xmlns:a16="http://schemas.microsoft.com/office/drawing/2014/main" id="{BC7E1CBA-9DEB-04A4-4443-2D202133D622}"/>
              </a:ext>
            </a:extLst>
          </p:cNvPr>
          <p:cNvSpPr txBox="1"/>
          <p:nvPr/>
        </p:nvSpPr>
        <p:spPr>
          <a:xfrm>
            <a:off x="4835304" y="4426000"/>
            <a:ext cx="3161685" cy="430887"/>
          </a:xfrm>
          <a:prstGeom prst="rect">
            <a:avLst/>
          </a:prstGeom>
          <a:solidFill>
            <a:srgbClr val="93C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ru-RU"/>
            </a:defPPr>
            <a:lvl1pPr algn="just">
              <a:defRPr sz="1400" b="1">
                <a:solidFill>
                  <a:schemeClr val="bg1">
                    <a:lumMod val="95000"/>
                    <a:alpha val="0"/>
                  </a:schemeClr>
                </a:solidFill>
                <a:latin typeface="Montserrat" panose="00000500000000000000" pitchFamily="2" charset="-5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lvl="1" algn="ctr"/>
            <a:endParaRPr kumimoji="0" lang="kk-KZ" sz="800" b="1" i="0" u="none" strike="noStrike" kern="0" cap="none" spc="0" normalizeH="0" baseline="0" noProof="0" dirty="0">
              <a:ln>
                <a:noFill/>
              </a:ln>
              <a:solidFill>
                <a:schemeClr val="tx1">
                  <a:lumMod val="95000"/>
                  <a:lumOff val="5000"/>
                </a:schemeClr>
              </a:solidFill>
              <a:effectLst/>
              <a:uLnTx/>
              <a:uFillTx/>
              <a:latin typeface="Aptos Narrow" panose="020B0004020202020204" pitchFamily="34" charset="0"/>
              <a:cs typeface="Times New Roman" panose="02020603050405020304" pitchFamily="18" charset="0"/>
            </a:endParaRPr>
          </a:p>
          <a:p>
            <a:pPr marL="0" lvl="1" algn="ctr"/>
            <a:r>
              <a:rPr kumimoji="0" lang="kk-KZ" sz="1400" b="1" i="0" u="none" strike="noStrike" kern="0" cap="none" spc="0" normalizeH="0" baseline="0" noProof="0" dirty="0">
                <a:ln>
                  <a:noFill/>
                </a:ln>
                <a:solidFill>
                  <a:schemeClr val="tx1">
                    <a:lumMod val="95000"/>
                    <a:lumOff val="5000"/>
                  </a:schemeClr>
                </a:solidFill>
                <a:effectLst/>
                <a:uLnTx/>
                <a:uFillTx/>
                <a:latin typeface="Aptos Narrow" panose="020B0004020202020204" pitchFamily="34" charset="0"/>
                <a:cs typeface="Times New Roman" panose="02020603050405020304" pitchFamily="18" charset="0"/>
              </a:rPr>
              <a:t>Білім беру шаралары</a:t>
            </a:r>
            <a:endParaRPr kumimoji="0" lang="kk-KZ" sz="800" b="1" i="0" u="none" strike="noStrike" kern="0" cap="none" spc="0" normalizeH="0" baseline="0" noProof="0" dirty="0">
              <a:ln>
                <a:noFill/>
              </a:ln>
              <a:solidFill>
                <a:schemeClr val="tx1">
                  <a:lumMod val="95000"/>
                  <a:lumOff val="5000"/>
                </a:schemeClr>
              </a:solidFill>
              <a:effectLst/>
              <a:uLnTx/>
              <a:uFillTx/>
              <a:latin typeface="Aptos Narrow" panose="020B000402020202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4695CA6B-C53B-AC1E-27E1-BEE58EAC4521}"/>
              </a:ext>
            </a:extLst>
          </p:cNvPr>
          <p:cNvSpPr txBox="1"/>
          <p:nvPr/>
        </p:nvSpPr>
        <p:spPr>
          <a:xfrm>
            <a:off x="5329395" y="5058708"/>
            <a:ext cx="2667594" cy="1631216"/>
          </a:xfrm>
          <a:prstGeom prst="rect">
            <a:avLst/>
          </a:prstGeom>
          <a:noFill/>
        </p:spPr>
        <p:txBody>
          <a:bodyPr wrap="square">
            <a:spAutoFit/>
          </a:bodyPr>
          <a:lstStyle/>
          <a:p>
            <a:r>
              <a:rPr lang="ru-RU" sz="1400" b="1" dirty="0" err="1">
                <a:latin typeface="Aptos Narrow" panose="020B0004020202020204" pitchFamily="34" charset="0"/>
              </a:rPr>
              <a:t>Үздіксіз</a:t>
            </a:r>
            <a:r>
              <a:rPr lang="ru-RU" sz="1400" b="1" dirty="0">
                <a:latin typeface="Aptos Narrow" panose="020B0004020202020204" pitchFamily="34" charset="0"/>
              </a:rPr>
              <a:t> </a:t>
            </a:r>
            <a:r>
              <a:rPr lang="ru-RU" sz="1400" b="1" dirty="0" err="1">
                <a:latin typeface="Aptos Narrow" panose="020B0004020202020204" pitchFamily="34" charset="0"/>
              </a:rPr>
              <a:t>медициналық</a:t>
            </a:r>
            <a:r>
              <a:rPr lang="ru-RU" sz="1400" b="1" dirty="0">
                <a:latin typeface="Aptos Narrow" panose="020B0004020202020204" pitchFamily="34" charset="0"/>
              </a:rPr>
              <a:t> </a:t>
            </a:r>
            <a:r>
              <a:rPr lang="ru-RU" sz="1400" b="1" dirty="0" err="1">
                <a:latin typeface="Aptos Narrow" panose="020B0004020202020204" pitchFamily="34" charset="0"/>
              </a:rPr>
              <a:t>білім</a:t>
            </a:r>
            <a:r>
              <a:rPr lang="ru-RU" sz="1400" b="1" dirty="0">
                <a:latin typeface="Aptos Narrow" panose="020B0004020202020204" pitchFamily="34" charset="0"/>
              </a:rPr>
              <a:t> беру</a:t>
            </a:r>
          </a:p>
          <a:p>
            <a:r>
              <a:rPr lang="ru-RU" sz="1200" i="1" dirty="0" err="1">
                <a:latin typeface="Aptos Narrow" panose="020B0004020202020204" pitchFamily="34" charset="0"/>
              </a:rPr>
              <a:t>Клиникалық</a:t>
            </a:r>
            <a:r>
              <a:rPr lang="ru-RU" sz="1200" i="1" dirty="0">
                <a:latin typeface="Aptos Narrow" panose="020B0004020202020204" pitchFamily="34" charset="0"/>
              </a:rPr>
              <a:t> </a:t>
            </a:r>
            <a:r>
              <a:rPr lang="ru-RU" sz="1200" i="1" dirty="0" err="1">
                <a:latin typeface="Aptos Narrow" panose="020B0004020202020204" pitchFamily="34" charset="0"/>
              </a:rPr>
              <a:t>хаттамалар</a:t>
            </a:r>
            <a:r>
              <a:rPr lang="ru-RU" sz="1200" i="1" dirty="0">
                <a:latin typeface="Aptos Narrow" panose="020B0004020202020204" pitchFamily="34" charset="0"/>
              </a:rPr>
              <a:t>, фармакотерапия, </a:t>
            </a:r>
            <a:r>
              <a:rPr lang="ru-RU" sz="1200" i="1" dirty="0" err="1">
                <a:latin typeface="Aptos Narrow" panose="020B0004020202020204" pitchFamily="34" charset="0"/>
              </a:rPr>
              <a:t>дәлелді</a:t>
            </a:r>
            <a:r>
              <a:rPr lang="ru-RU" sz="1200" i="1" dirty="0">
                <a:latin typeface="Aptos Narrow" panose="020B0004020202020204" pitchFamily="34" charset="0"/>
              </a:rPr>
              <a:t> медицина </a:t>
            </a:r>
            <a:r>
              <a:rPr lang="ru-RU" sz="1200" i="1" dirty="0" err="1">
                <a:latin typeface="Aptos Narrow" panose="020B0004020202020204" pitchFamily="34" charset="0"/>
              </a:rPr>
              <a:t>және</a:t>
            </a:r>
            <a:r>
              <a:rPr lang="ru-RU" sz="1200" i="1" dirty="0">
                <a:latin typeface="Aptos Narrow" panose="020B0004020202020204" pitchFamily="34" charset="0"/>
              </a:rPr>
              <a:t> </a:t>
            </a:r>
            <a:r>
              <a:rPr lang="ru-RU" sz="1200" i="1" dirty="0" err="1">
                <a:latin typeface="Aptos Narrow" panose="020B0004020202020204" pitchFamily="34" charset="0"/>
              </a:rPr>
              <a:t>дәрілік</a:t>
            </a:r>
            <a:r>
              <a:rPr lang="ru-RU" sz="1200" i="1" dirty="0">
                <a:latin typeface="Aptos Narrow" panose="020B0004020202020204" pitchFamily="34" charset="0"/>
              </a:rPr>
              <a:t> </a:t>
            </a:r>
            <a:r>
              <a:rPr lang="ru-RU" sz="1200" i="1" dirty="0" err="1">
                <a:latin typeface="Aptos Narrow" panose="020B0004020202020204" pitchFamily="34" charset="0"/>
              </a:rPr>
              <a:t>заттарды</a:t>
            </a:r>
            <a:r>
              <a:rPr lang="ru-RU" sz="1200" i="1" dirty="0">
                <a:latin typeface="Aptos Narrow" panose="020B0004020202020204" pitchFamily="34" charset="0"/>
              </a:rPr>
              <a:t> </a:t>
            </a:r>
            <a:r>
              <a:rPr lang="ru-RU" sz="1200" i="1" dirty="0" err="1">
                <a:latin typeface="Aptos Narrow" panose="020B0004020202020204" pitchFamily="34" charset="0"/>
              </a:rPr>
              <a:t>ұтымды</a:t>
            </a:r>
            <a:r>
              <a:rPr lang="ru-RU" sz="1200" i="1" dirty="0">
                <a:latin typeface="Aptos Narrow" panose="020B0004020202020204" pitchFamily="34" charset="0"/>
              </a:rPr>
              <a:t> </a:t>
            </a:r>
            <a:r>
              <a:rPr lang="ru-RU" sz="1200" i="1" dirty="0" err="1">
                <a:latin typeface="Aptos Narrow" panose="020B0004020202020204" pitchFamily="34" charset="0"/>
              </a:rPr>
              <a:t>пайдалану</a:t>
            </a:r>
            <a:r>
              <a:rPr lang="ru-RU" sz="1200" i="1" dirty="0">
                <a:latin typeface="Aptos Narrow" panose="020B0004020202020204" pitchFamily="34" charset="0"/>
              </a:rPr>
              <a:t> </a:t>
            </a:r>
            <a:r>
              <a:rPr lang="ru-RU" sz="1200" i="1" dirty="0" err="1">
                <a:latin typeface="Aptos Narrow" panose="020B0004020202020204" pitchFamily="34" charset="0"/>
              </a:rPr>
              <a:t>мәселелері</a:t>
            </a:r>
            <a:r>
              <a:rPr lang="ru-RU" sz="1200" i="1" dirty="0">
                <a:latin typeface="Aptos Narrow" panose="020B0004020202020204" pitchFamily="34" charset="0"/>
              </a:rPr>
              <a:t> </a:t>
            </a:r>
            <a:r>
              <a:rPr lang="ru-RU" sz="1200" i="1" dirty="0" err="1">
                <a:latin typeface="Aptos Narrow" panose="020B0004020202020204" pitchFamily="34" charset="0"/>
              </a:rPr>
              <a:t>бойынша</a:t>
            </a:r>
            <a:r>
              <a:rPr lang="ru-RU" sz="1200" i="1" dirty="0">
                <a:latin typeface="Aptos Narrow" panose="020B0004020202020204" pitchFamily="34" charset="0"/>
              </a:rPr>
              <a:t> </a:t>
            </a:r>
            <a:r>
              <a:rPr lang="ru-RU" sz="1200" i="1" dirty="0" err="1">
                <a:latin typeface="Aptos Narrow" panose="020B0004020202020204" pitchFamily="34" charset="0"/>
              </a:rPr>
              <a:t>міндетті</a:t>
            </a:r>
            <a:r>
              <a:rPr lang="ru-RU" sz="1200" i="1" dirty="0">
                <a:latin typeface="Aptos Narrow" panose="020B0004020202020204" pitchFamily="34" charset="0"/>
              </a:rPr>
              <a:t> </a:t>
            </a:r>
            <a:r>
              <a:rPr lang="ru-RU" sz="1200" i="1" dirty="0" err="1">
                <a:latin typeface="Aptos Narrow" panose="020B0004020202020204" pitchFamily="34" charset="0"/>
              </a:rPr>
              <a:t>оқу</a:t>
            </a:r>
            <a:r>
              <a:rPr lang="ru-RU" sz="1200" i="1" dirty="0">
                <a:latin typeface="Aptos Narrow" panose="020B0004020202020204" pitchFamily="34" charset="0"/>
              </a:rPr>
              <a:t> </a:t>
            </a:r>
            <a:r>
              <a:rPr lang="ru-RU" sz="1200" i="1" dirty="0" err="1">
                <a:latin typeface="Aptos Narrow" panose="020B0004020202020204" pitchFamily="34" charset="0"/>
              </a:rPr>
              <a:t>курстарын</a:t>
            </a:r>
            <a:r>
              <a:rPr lang="ru-RU" sz="1200" i="1" dirty="0">
                <a:latin typeface="Aptos Narrow" panose="020B0004020202020204" pitchFamily="34" charset="0"/>
              </a:rPr>
              <a:t> </a:t>
            </a:r>
            <a:r>
              <a:rPr lang="ru-RU" sz="1200" i="1" dirty="0" err="1">
                <a:latin typeface="Aptos Narrow" panose="020B0004020202020204" pitchFamily="34" charset="0"/>
              </a:rPr>
              <a:t>білім</a:t>
            </a:r>
            <a:r>
              <a:rPr lang="ru-RU" sz="1200" i="1" dirty="0">
                <a:latin typeface="Aptos Narrow" panose="020B0004020202020204" pitchFamily="34" charset="0"/>
              </a:rPr>
              <a:t> беру </a:t>
            </a:r>
            <a:r>
              <a:rPr lang="ru-RU" sz="1200" i="1" dirty="0" err="1">
                <a:latin typeface="Aptos Narrow" panose="020B0004020202020204" pitchFamily="34" charset="0"/>
              </a:rPr>
              <a:t>бағдарламасына</a:t>
            </a:r>
            <a:r>
              <a:rPr lang="ru-RU" sz="1200" i="1" dirty="0">
                <a:latin typeface="Aptos Narrow" panose="020B0004020202020204" pitchFamily="34" charset="0"/>
              </a:rPr>
              <a:t> </a:t>
            </a:r>
            <a:r>
              <a:rPr lang="ru-RU" sz="1200" i="1" dirty="0" err="1">
                <a:latin typeface="Aptos Narrow" panose="020B0004020202020204" pitchFamily="34" charset="0"/>
              </a:rPr>
              <a:t>енгізу</a:t>
            </a:r>
            <a:r>
              <a:rPr lang="ru-RU" sz="1200" i="1" dirty="0">
                <a:latin typeface="Aptos Narrow" panose="020B0004020202020204" pitchFamily="34" charset="0"/>
              </a:rPr>
              <a:t>.</a:t>
            </a:r>
            <a:endParaRPr lang="ru-KZ" sz="1200" i="1" dirty="0">
              <a:latin typeface="Aptos Narrow" panose="020B0004020202020204" pitchFamily="34" charset="0"/>
            </a:endParaRPr>
          </a:p>
        </p:txBody>
      </p:sp>
      <p:pic>
        <p:nvPicPr>
          <p:cNvPr id="5122" name="Picture 2" descr="Скачать бесплатно иконки на тему «Цель» в форматах PNG и SVG">
            <a:extLst>
              <a:ext uri="{FF2B5EF4-FFF2-40B4-BE49-F238E27FC236}">
                <a16:creationId xmlns:a16="http://schemas.microsoft.com/office/drawing/2014/main" id="{97E14C1D-05E5-5A83-F0BD-C420953CA6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6844" y="5260580"/>
            <a:ext cx="415624" cy="4156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Скачать бесплатно иконки на тему «Цель» в форматах PNG и SVG">
            <a:extLst>
              <a:ext uri="{FF2B5EF4-FFF2-40B4-BE49-F238E27FC236}">
                <a16:creationId xmlns:a16="http://schemas.microsoft.com/office/drawing/2014/main" id="{36C8E083-D413-D418-5B63-B6988FD55F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16170" y="5250936"/>
            <a:ext cx="415624" cy="41562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284FBA2C-EFC2-86D7-B52D-3351312DDDF2}"/>
              </a:ext>
            </a:extLst>
          </p:cNvPr>
          <p:cNvSpPr txBox="1"/>
          <p:nvPr/>
        </p:nvSpPr>
        <p:spPr>
          <a:xfrm>
            <a:off x="8593823" y="5050720"/>
            <a:ext cx="3505476" cy="1785104"/>
          </a:xfrm>
          <a:prstGeom prst="rect">
            <a:avLst/>
          </a:prstGeom>
          <a:noFill/>
        </p:spPr>
        <p:txBody>
          <a:bodyPr wrap="square">
            <a:spAutoFit/>
          </a:bodyPr>
          <a:lstStyle/>
          <a:p>
            <a:r>
              <a:rPr lang="ru-RU" sz="1400" b="1" dirty="0" err="1">
                <a:latin typeface="Aptos Narrow" panose="020B0004020202020204" pitchFamily="34" charset="0"/>
              </a:rPr>
              <a:t>менеджментті</a:t>
            </a:r>
            <a:r>
              <a:rPr lang="ru-RU" sz="1400" b="1" dirty="0">
                <a:latin typeface="Aptos Narrow" panose="020B0004020202020204" pitchFamily="34" charset="0"/>
              </a:rPr>
              <a:t> </a:t>
            </a:r>
            <a:r>
              <a:rPr lang="ru-RU" sz="1400" b="1" dirty="0" err="1">
                <a:latin typeface="Aptos Narrow" panose="020B0004020202020204" pitchFamily="34" charset="0"/>
              </a:rPr>
              <a:t>жақсарту</a:t>
            </a:r>
            <a:endParaRPr lang="ru-RU" sz="1400" b="1" dirty="0">
              <a:latin typeface="Aptos Narrow" panose="020B0004020202020204" pitchFamily="34" charset="0"/>
            </a:endParaRPr>
          </a:p>
          <a:p>
            <a:r>
              <a:rPr lang="ru-RU" sz="1200" i="1" dirty="0" err="1">
                <a:latin typeface="Aptos Narrow" panose="020B0004020202020204" pitchFamily="34" charset="0"/>
              </a:rPr>
              <a:t>Жалпы</a:t>
            </a:r>
            <a:r>
              <a:rPr lang="ru-RU" sz="1200" i="1" dirty="0">
                <a:latin typeface="Aptos Narrow" panose="020B0004020202020204" pitchFamily="34" charset="0"/>
              </a:rPr>
              <a:t> практика </a:t>
            </a:r>
            <a:r>
              <a:rPr lang="ru-RU" sz="1200" i="1" dirty="0" err="1">
                <a:latin typeface="Aptos Narrow" panose="020B0004020202020204" pitchFamily="34" charset="0"/>
              </a:rPr>
              <a:t>дәрігері</a:t>
            </a:r>
            <a:r>
              <a:rPr lang="ru-RU" sz="1200" i="1" dirty="0">
                <a:latin typeface="Aptos Narrow" panose="020B0004020202020204" pitchFamily="34" charset="0"/>
              </a:rPr>
              <a:t> мен </a:t>
            </a:r>
            <a:r>
              <a:rPr lang="ru-RU" sz="1200" i="1" dirty="0" err="1">
                <a:latin typeface="Aptos Narrow" panose="020B0004020202020204" pitchFamily="34" charset="0"/>
              </a:rPr>
              <a:t>бейінді</a:t>
            </a:r>
            <a:r>
              <a:rPr lang="ru-RU" sz="1200" i="1" dirty="0">
                <a:latin typeface="Aptos Narrow" panose="020B0004020202020204" pitchFamily="34" charset="0"/>
              </a:rPr>
              <a:t> </a:t>
            </a:r>
            <a:r>
              <a:rPr lang="ru-RU" sz="1200" i="1" dirty="0" err="1">
                <a:latin typeface="Aptos Narrow" panose="020B0004020202020204" pitchFamily="34" charset="0"/>
              </a:rPr>
              <a:t>мамандар</a:t>
            </a:r>
            <a:r>
              <a:rPr lang="ru-RU" sz="1200" i="1" dirty="0">
                <a:latin typeface="Aptos Narrow" panose="020B0004020202020204" pitchFamily="34" charset="0"/>
              </a:rPr>
              <a:t> </a:t>
            </a:r>
            <a:r>
              <a:rPr lang="ru-RU" sz="1200" i="1" dirty="0" err="1">
                <a:latin typeface="Aptos Narrow" panose="020B0004020202020204" pitchFamily="34" charset="0"/>
              </a:rPr>
              <a:t>арасындағы</a:t>
            </a:r>
            <a:r>
              <a:rPr lang="ru-RU" sz="1200" i="1" dirty="0">
                <a:latin typeface="Aptos Narrow" panose="020B0004020202020204" pitchFamily="34" charset="0"/>
              </a:rPr>
              <a:t> </a:t>
            </a:r>
            <a:r>
              <a:rPr lang="ru-RU" sz="1200" i="1" dirty="0" err="1">
                <a:latin typeface="Aptos Narrow" panose="020B0004020202020204" pitchFamily="34" charset="0"/>
              </a:rPr>
              <a:t>тиімді</a:t>
            </a:r>
            <a:r>
              <a:rPr lang="ru-RU" sz="1200" i="1" dirty="0">
                <a:latin typeface="Aptos Narrow" panose="020B0004020202020204" pitchFamily="34" charset="0"/>
              </a:rPr>
              <a:t> менеджмент:</a:t>
            </a:r>
          </a:p>
          <a:p>
            <a:pPr marL="171450" indent="-171450">
              <a:buFont typeface="Arial" panose="020B0604020202020204" pitchFamily="34" charset="0"/>
              <a:buChar char="•"/>
            </a:pPr>
            <a:r>
              <a:rPr lang="ru-RU" sz="1200" i="1" dirty="0" err="1">
                <a:latin typeface="Aptos Narrow" panose="020B0004020202020204" pitchFamily="34" charset="0"/>
              </a:rPr>
              <a:t>тағайындаулардың</a:t>
            </a:r>
            <a:r>
              <a:rPr lang="ru-RU" sz="1200" i="1" dirty="0">
                <a:latin typeface="Aptos Narrow" panose="020B0004020202020204" pitchFamily="34" charset="0"/>
              </a:rPr>
              <a:t> </a:t>
            </a:r>
            <a:r>
              <a:rPr lang="ru-RU" sz="1200" i="1" dirty="0" err="1">
                <a:latin typeface="Aptos Narrow" panose="020B0004020202020204" pitchFamily="34" charset="0"/>
              </a:rPr>
              <a:t>қайталануын</a:t>
            </a:r>
            <a:r>
              <a:rPr lang="ru-RU" sz="1200" i="1" dirty="0">
                <a:latin typeface="Aptos Narrow" panose="020B0004020202020204" pitchFamily="34" charset="0"/>
              </a:rPr>
              <a:t> </a:t>
            </a:r>
            <a:r>
              <a:rPr lang="ru-RU" sz="1200" i="1" dirty="0" err="1">
                <a:latin typeface="Aptos Narrow" panose="020B0004020202020204" pitchFamily="34" charset="0"/>
              </a:rPr>
              <a:t>азайтады</a:t>
            </a:r>
            <a:endParaRPr lang="ru-RU" sz="1200" i="1" dirty="0">
              <a:latin typeface="Aptos Narrow" panose="020B0004020202020204" pitchFamily="34" charset="0"/>
            </a:endParaRPr>
          </a:p>
          <a:p>
            <a:pPr marL="171450" indent="-171450">
              <a:buFont typeface="Arial" panose="020B0604020202020204" pitchFamily="34" charset="0"/>
              <a:buChar char="•"/>
            </a:pPr>
            <a:r>
              <a:rPr lang="ru-RU" sz="1200" i="1" dirty="0" err="1">
                <a:latin typeface="Aptos Narrow" panose="020B0004020202020204" pitchFamily="34" charset="0"/>
              </a:rPr>
              <a:t>емдеудің</a:t>
            </a:r>
            <a:r>
              <a:rPr lang="ru-RU" sz="1200" i="1" dirty="0">
                <a:latin typeface="Aptos Narrow" panose="020B0004020202020204" pitchFamily="34" charset="0"/>
              </a:rPr>
              <a:t> </a:t>
            </a:r>
            <a:r>
              <a:rPr lang="ru-RU" sz="1200" i="1" dirty="0" err="1">
                <a:latin typeface="Aptos Narrow" panose="020B0004020202020204" pitchFamily="34" charset="0"/>
              </a:rPr>
              <a:t>сапасын</a:t>
            </a:r>
            <a:r>
              <a:rPr lang="ru-RU" sz="1200" i="1" dirty="0">
                <a:latin typeface="Aptos Narrow" panose="020B0004020202020204" pitchFamily="34" charset="0"/>
              </a:rPr>
              <a:t> </a:t>
            </a:r>
            <a:r>
              <a:rPr lang="ru-RU" sz="1200" i="1" dirty="0" err="1">
                <a:latin typeface="Aptos Narrow" panose="020B0004020202020204" pitchFamily="34" charset="0"/>
              </a:rPr>
              <a:t>арттырады</a:t>
            </a:r>
            <a:endParaRPr lang="ru-RU" sz="1200" i="1" dirty="0">
              <a:latin typeface="Aptos Narrow" panose="020B0004020202020204" pitchFamily="34" charset="0"/>
            </a:endParaRPr>
          </a:p>
          <a:p>
            <a:pPr marL="171450" indent="-171450">
              <a:buFont typeface="Arial" panose="020B0604020202020204" pitchFamily="34" charset="0"/>
              <a:buChar char="•"/>
            </a:pPr>
            <a:r>
              <a:rPr lang="ru-RU" sz="1200" i="1" dirty="0" err="1">
                <a:latin typeface="Aptos Narrow" panose="020B0004020202020204" pitchFamily="34" charset="0"/>
              </a:rPr>
              <a:t>дәрілік</a:t>
            </a:r>
            <a:r>
              <a:rPr lang="ru-RU" sz="1200" i="1" dirty="0">
                <a:latin typeface="Aptos Narrow" panose="020B0004020202020204" pitchFamily="34" charset="0"/>
              </a:rPr>
              <a:t> </a:t>
            </a:r>
            <a:r>
              <a:rPr lang="ru-RU" sz="1200" i="1" dirty="0" err="1">
                <a:latin typeface="Aptos Narrow" panose="020B0004020202020204" pitchFamily="34" charset="0"/>
              </a:rPr>
              <a:t>заттарға</a:t>
            </a:r>
            <a:r>
              <a:rPr lang="ru-RU" sz="1200" i="1" dirty="0">
                <a:latin typeface="Aptos Narrow" panose="020B0004020202020204" pitchFamily="34" charset="0"/>
              </a:rPr>
              <a:t> </a:t>
            </a:r>
            <a:r>
              <a:rPr lang="ru-RU" sz="1200" i="1" dirty="0" err="1">
                <a:latin typeface="Aptos Narrow" panose="020B0004020202020204" pitchFamily="34" charset="0"/>
              </a:rPr>
              <a:t>арналған</a:t>
            </a:r>
            <a:r>
              <a:rPr lang="ru-RU" sz="1200" i="1" dirty="0">
                <a:latin typeface="Aptos Narrow" panose="020B0004020202020204" pitchFamily="34" charset="0"/>
              </a:rPr>
              <a:t> бюджет </a:t>
            </a:r>
            <a:r>
              <a:rPr lang="ru-RU" sz="1200" i="1" dirty="0" err="1">
                <a:latin typeface="Aptos Narrow" panose="020B0004020202020204" pitchFamily="34" charset="0"/>
              </a:rPr>
              <a:t>шығындарын</a:t>
            </a:r>
            <a:r>
              <a:rPr lang="ru-RU" sz="1200" i="1" dirty="0">
                <a:latin typeface="Aptos Narrow" panose="020B0004020202020204" pitchFamily="34" charset="0"/>
              </a:rPr>
              <a:t> </a:t>
            </a:r>
            <a:r>
              <a:rPr lang="ru-RU" sz="1200" i="1" dirty="0" err="1">
                <a:latin typeface="Aptos Narrow" panose="020B0004020202020204" pitchFamily="34" charset="0"/>
              </a:rPr>
              <a:t>азайтады</a:t>
            </a:r>
            <a:endParaRPr lang="ru-RU" sz="1200" i="1" dirty="0">
              <a:latin typeface="Aptos Narrow" panose="020B0004020202020204" pitchFamily="34" charset="0"/>
            </a:endParaRPr>
          </a:p>
          <a:p>
            <a:pPr marL="171450" indent="-171450">
              <a:buFont typeface="Arial" panose="020B0604020202020204" pitchFamily="34" charset="0"/>
              <a:buChar char="•"/>
            </a:pPr>
            <a:r>
              <a:rPr lang="ru-RU" sz="1200" i="1" dirty="0" err="1">
                <a:latin typeface="Aptos Narrow" panose="020B0004020202020204" pitchFamily="34" charset="0"/>
              </a:rPr>
              <a:t>дербестендірілген</a:t>
            </a:r>
            <a:r>
              <a:rPr lang="ru-RU" sz="1200" i="1" dirty="0">
                <a:latin typeface="Aptos Narrow" panose="020B0004020202020204" pitchFamily="34" charset="0"/>
              </a:rPr>
              <a:t> </a:t>
            </a:r>
            <a:r>
              <a:rPr lang="ru-RU" sz="1200" i="1" dirty="0" err="1">
                <a:latin typeface="Aptos Narrow" panose="020B0004020202020204" pitchFamily="34" charset="0"/>
              </a:rPr>
              <a:t>тәсілді</a:t>
            </a:r>
            <a:r>
              <a:rPr lang="ru-RU" sz="1200" i="1" dirty="0">
                <a:latin typeface="Aptos Narrow" panose="020B0004020202020204" pitchFamily="34" charset="0"/>
              </a:rPr>
              <a:t> </a:t>
            </a:r>
            <a:r>
              <a:rPr lang="ru-RU" sz="1200" i="1" dirty="0" err="1">
                <a:latin typeface="Aptos Narrow" panose="020B0004020202020204" pitchFamily="34" charset="0"/>
              </a:rPr>
              <a:t>енгізу</a:t>
            </a:r>
            <a:r>
              <a:rPr lang="ru-RU" sz="1200" i="1" dirty="0">
                <a:latin typeface="Aptos Narrow" panose="020B0004020202020204" pitchFamily="34" charset="0"/>
              </a:rPr>
              <a:t> </a:t>
            </a:r>
            <a:r>
              <a:rPr lang="ru-RU" sz="1200" i="1" dirty="0" err="1">
                <a:latin typeface="Aptos Narrow" panose="020B0004020202020204" pitchFamily="34" charset="0"/>
              </a:rPr>
              <a:t>жүйесін</a:t>
            </a:r>
            <a:r>
              <a:rPr lang="ru-RU" sz="1200" i="1" dirty="0">
                <a:latin typeface="Aptos Narrow" panose="020B0004020202020204" pitchFamily="34" charset="0"/>
              </a:rPr>
              <a:t> </a:t>
            </a:r>
            <a:r>
              <a:rPr lang="ru-RU" sz="1200" i="1" dirty="0" err="1">
                <a:latin typeface="Aptos Narrow" panose="020B0004020202020204" pitchFamily="34" charset="0"/>
              </a:rPr>
              <a:t>нығайтады</a:t>
            </a:r>
            <a:r>
              <a:rPr lang="ru-RU" sz="1200" i="1" dirty="0">
                <a:latin typeface="Aptos Narrow" panose="020B0004020202020204" pitchFamily="34" charset="0"/>
              </a:rPr>
              <a:t>.</a:t>
            </a:r>
            <a:endParaRPr lang="ru-KZ" sz="1200" i="1" dirty="0">
              <a:latin typeface="Aptos Narrow" panose="020B0004020202020204" pitchFamily="34" charset="0"/>
            </a:endParaRPr>
          </a:p>
        </p:txBody>
      </p:sp>
    </p:spTree>
    <p:extLst>
      <p:ext uri="{BB962C8B-B14F-4D97-AF65-F5344CB8AC3E}">
        <p14:creationId xmlns:p14="http://schemas.microsoft.com/office/powerpoint/2010/main" val="204860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A9A336-FCC0-9958-A1D2-2DB07F40C2E1}"/>
              </a:ext>
            </a:extLst>
          </p:cNvPr>
          <p:cNvSpPr>
            <a:spLocks noGrp="1"/>
          </p:cNvSpPr>
          <p:nvPr>
            <p:ph type="ctrTitle"/>
          </p:nvPr>
        </p:nvSpPr>
        <p:spPr>
          <a:xfrm>
            <a:off x="1701799" y="1818591"/>
            <a:ext cx="6779871" cy="988135"/>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a:r>
              <a:rPr lang="ru-RU" sz="3200" b="1" dirty="0">
                <a:solidFill>
                  <a:schemeClr val="accent1">
                    <a:lumMod val="50000"/>
                  </a:schemeClr>
                </a:solidFill>
                <a:latin typeface="Times New Roman" pitchFamily="18" charset="0"/>
                <a:cs typeface="Times New Roman" pitchFamily="18" charset="0"/>
              </a:rPr>
              <a:t>БЛАГОДАРИМ ЗА ВНИМАНИЕ</a:t>
            </a:r>
            <a:r>
              <a:rPr lang="" sz="3200" b="1" dirty="0">
                <a:solidFill>
                  <a:schemeClr val="accent1">
                    <a:lumMod val="50000"/>
                  </a:schemeClr>
                </a:solidFill>
                <a:latin typeface="Times New Roman" pitchFamily="18" charset="0"/>
                <a:cs typeface="Times New Roman" pitchFamily="18" charset="0"/>
              </a:rPr>
              <a:t>!</a:t>
            </a:r>
            <a:endParaRPr lang="ru-KZ" sz="3200" b="1" dirty="0">
              <a:solidFill>
                <a:schemeClr val="accent1">
                  <a:lumMod val="50000"/>
                </a:schemeClr>
              </a:solidFill>
              <a:latin typeface="Times New Roman" pitchFamily="18" charset="0"/>
              <a:cs typeface="Times New Roman" pitchFamily="18" charset="0"/>
            </a:endParaRPr>
          </a:p>
        </p:txBody>
      </p:sp>
      <p:cxnSp>
        <p:nvCxnSpPr>
          <p:cNvPr id="7" name="Прямая соединительная линия 6">
            <a:extLst>
              <a:ext uri="{FF2B5EF4-FFF2-40B4-BE49-F238E27FC236}">
                <a16:creationId xmlns:a16="http://schemas.microsoft.com/office/drawing/2014/main" id="{760E7048-9C80-DD6D-47A6-3F28568A6B77}"/>
              </a:ext>
            </a:extLst>
          </p:cNvPr>
          <p:cNvCxnSpPr/>
          <p:nvPr/>
        </p:nvCxnSpPr>
        <p:spPr>
          <a:xfrm>
            <a:off x="1701800" y="3029007"/>
            <a:ext cx="90297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id="{6CFB45F6-74CC-0EF1-8160-AA368406D3C1}"/>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1701799" y="4672319"/>
            <a:ext cx="9281391" cy="2003029"/>
          </a:xfrm>
          <a:prstGeom prst="rect">
            <a:avLst/>
          </a:prstGeom>
        </p:spPr>
      </p:pic>
      <p:pic>
        <p:nvPicPr>
          <p:cNvPr id="8" name="object 6"/>
          <p:cNvPicPr/>
          <p:nvPr/>
        </p:nvPicPr>
        <p:blipFill>
          <a:blip r:embed="rId4" cstate="print"/>
          <a:stretch>
            <a:fillRect/>
          </a:stretch>
        </p:blipFill>
        <p:spPr>
          <a:xfrm>
            <a:off x="160146" y="171680"/>
            <a:ext cx="3916680" cy="843740"/>
          </a:xfrm>
          <a:prstGeom prst="rect">
            <a:avLst/>
          </a:prstGeom>
        </p:spPr>
      </p:pic>
      <p:sp>
        <p:nvSpPr>
          <p:cNvPr id="9" name="TextBox 8">
            <a:extLst>
              <a:ext uri="{FF2B5EF4-FFF2-40B4-BE49-F238E27FC236}">
                <a16:creationId xmlns:a16="http://schemas.microsoft.com/office/drawing/2014/main" id="{825CE9A4-74CF-EAF9-A556-C6710273B11F}"/>
              </a:ext>
            </a:extLst>
          </p:cNvPr>
          <p:cNvSpPr txBox="1"/>
          <p:nvPr/>
        </p:nvSpPr>
        <p:spPr>
          <a:xfrm>
            <a:off x="1701799" y="1216240"/>
            <a:ext cx="8871422" cy="60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300">
                <a:solidFill>
                  <a:schemeClr val="accent1">
                    <a:lumMod val="50000"/>
                  </a:schemeClr>
                </a:solidFill>
                <a:latin typeface="Arial Black" panose="020B0A04020102020204" pitchFamily="34" charset="0"/>
                <a:ea typeface="+mj-ea"/>
                <a:cs typeface="+mj-cs"/>
              </a:defRPr>
            </a:lvl1pPr>
            <a:lvl2pPr algn="ctr" eaLnBrk="0" fontAlgn="base" hangingPunct="0">
              <a:spcBef>
                <a:spcPct val="0"/>
              </a:spcBef>
              <a:spcAft>
                <a:spcPct val="0"/>
              </a:spcAft>
              <a:defRPr sz="3300">
                <a:latin typeface="Calibri" pitchFamily="34" charset="0"/>
              </a:defRPr>
            </a:lvl2pPr>
            <a:lvl3pPr algn="ctr" eaLnBrk="0" fontAlgn="base" hangingPunct="0">
              <a:spcBef>
                <a:spcPct val="0"/>
              </a:spcBef>
              <a:spcAft>
                <a:spcPct val="0"/>
              </a:spcAft>
              <a:defRPr sz="3300">
                <a:latin typeface="Calibri" pitchFamily="34" charset="0"/>
              </a:defRPr>
            </a:lvl3pPr>
            <a:lvl4pPr algn="ctr" eaLnBrk="0" fontAlgn="base" hangingPunct="0">
              <a:spcBef>
                <a:spcPct val="0"/>
              </a:spcBef>
              <a:spcAft>
                <a:spcPct val="0"/>
              </a:spcAft>
              <a:defRPr sz="3300">
                <a:latin typeface="Calibri" pitchFamily="34" charset="0"/>
              </a:defRPr>
            </a:lvl4pPr>
            <a:lvl5pPr algn="ctr" eaLnBrk="0" fontAlgn="base" hangingPunct="0">
              <a:spcBef>
                <a:spcPct val="0"/>
              </a:spcBef>
              <a:spcAft>
                <a:spcPct val="0"/>
              </a:spcAft>
              <a:defRPr sz="3300">
                <a:latin typeface="Calibri" pitchFamily="34" charset="0"/>
              </a:defRPr>
            </a:lvl5pPr>
            <a:lvl6pPr marL="342900" algn="ctr" fontAlgn="base">
              <a:spcBef>
                <a:spcPct val="0"/>
              </a:spcBef>
              <a:spcAft>
                <a:spcPct val="0"/>
              </a:spcAft>
              <a:defRPr sz="3300">
                <a:latin typeface="Calibri" pitchFamily="34" charset="0"/>
              </a:defRPr>
            </a:lvl6pPr>
            <a:lvl7pPr marL="685800" algn="ctr" fontAlgn="base">
              <a:spcBef>
                <a:spcPct val="0"/>
              </a:spcBef>
              <a:spcAft>
                <a:spcPct val="0"/>
              </a:spcAft>
              <a:defRPr sz="3300">
                <a:latin typeface="Calibri" pitchFamily="34" charset="0"/>
              </a:defRPr>
            </a:lvl7pPr>
            <a:lvl8pPr marL="1028700" algn="ctr" fontAlgn="base">
              <a:spcBef>
                <a:spcPct val="0"/>
              </a:spcBef>
              <a:spcAft>
                <a:spcPct val="0"/>
              </a:spcAft>
              <a:defRPr sz="3300">
                <a:latin typeface="Calibri" pitchFamily="34" charset="0"/>
              </a:defRPr>
            </a:lvl8pPr>
            <a:lvl9pPr marL="1371600" algn="ctr" fontAlgn="base">
              <a:spcBef>
                <a:spcPct val="0"/>
              </a:spcBef>
              <a:spcAft>
                <a:spcPct val="0"/>
              </a:spcAft>
              <a:defRPr sz="3300">
                <a:latin typeface="Calibri" pitchFamily="34" charset="0"/>
              </a:defRPr>
            </a:lvl9pPr>
          </a:lstStyle>
          <a:p>
            <a:pPr algn="l"/>
            <a:r>
              <a:rPr lang="ru-RU" b="1" dirty="0">
                <a:latin typeface="Times New Roman" pitchFamily="18" charset="0"/>
                <a:cs typeface="Times New Roman" pitchFamily="18" charset="0"/>
              </a:rPr>
              <a:t>НАЗАРЛАРЫҢЫЗҒА РА</a:t>
            </a:r>
            <a:r>
              <a:rPr lang="kk-KZ" b="1" dirty="0">
                <a:latin typeface="Times New Roman" pitchFamily="18" charset="0"/>
                <a:cs typeface="Times New Roman" pitchFamily="18" charset="0"/>
              </a:rPr>
              <a:t>Қ</a:t>
            </a:r>
            <a:r>
              <a:rPr lang="ru-RU" b="1" dirty="0">
                <a:latin typeface="Times New Roman" pitchFamily="18" charset="0"/>
                <a:cs typeface="Times New Roman" pitchFamily="18" charset="0"/>
              </a:rPr>
              <a:t>МЕТ!</a:t>
            </a:r>
            <a:endParaRPr lang="ru-KZ" b="1" dirty="0">
              <a:latin typeface="Times New Roman" pitchFamily="18" charset="0"/>
              <a:cs typeface="Times New Roman" pitchFamily="18" charset="0"/>
            </a:endParaRPr>
          </a:p>
        </p:txBody>
      </p:sp>
      <p:sp>
        <p:nvSpPr>
          <p:cNvPr id="19" name="object 19">
            <a:extLst>
              <a:ext uri="{FF2B5EF4-FFF2-40B4-BE49-F238E27FC236}">
                <a16:creationId xmlns:a16="http://schemas.microsoft.com/office/drawing/2014/main" id="{EF4F2924-0C1C-51F1-8CC2-51238EBC9E4B}"/>
              </a:ext>
            </a:extLst>
          </p:cNvPr>
          <p:cNvSpPr txBox="1">
            <a:spLocks/>
          </p:cNvSpPr>
          <p:nvPr/>
        </p:nvSpPr>
        <p:spPr>
          <a:xfrm>
            <a:off x="665629" y="2725676"/>
            <a:ext cx="5145741" cy="1563248"/>
          </a:xfrm>
          <a:prstGeom prst="rect">
            <a:avLst/>
          </a:prstGeom>
        </p:spPr>
        <p:txBody>
          <a:bodyPr vert="horz" wrap="square" lIns="0" tIns="11430" rIns="0" bIns="0" rtlCol="0">
            <a:spAutoFit/>
          </a:bodyPr>
          <a:lstStyle>
            <a:lvl1pPr marL="0">
              <a:defRPr sz="1900" b="0" i="0">
                <a:solidFill>
                  <a:srgbClr val="535353"/>
                </a:solidFill>
                <a:latin typeface="Cambria"/>
                <a:ea typeface="+mn-ea"/>
                <a:cs typeface="Cambr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200" b="0" i="0" u="none" strike="noStrike" kern="0" cap="none" spc="0" normalizeH="0" baseline="0" noProof="0" dirty="0">
              <a:ln>
                <a:noFill/>
              </a:ln>
              <a:solidFill>
                <a:srgbClr val="535353"/>
              </a:solidFill>
              <a:effectLst/>
              <a:uLnTx/>
              <a:uFillTx/>
              <a:latin typeface="Cambria"/>
              <a:ea typeface="+mn-ea"/>
            </a:endParaRPr>
          </a:p>
          <a:p>
            <a:pPr marL="1180465" marR="0" lvl="0" indent="0" defTabSz="914400" eaLnBrk="1" fontAlgn="auto" latinLnBrk="0" hangingPunct="1">
              <a:lnSpc>
                <a:spcPct val="100000"/>
              </a:lnSpc>
              <a:spcBef>
                <a:spcPts val="1400"/>
              </a:spcBef>
              <a:spcAft>
                <a:spcPts val="0"/>
              </a:spcAft>
              <a:buClrTx/>
              <a:buSzTx/>
              <a:buFontTx/>
              <a:buNone/>
              <a:tabLst/>
              <a:defRPr/>
            </a:pPr>
            <a:r>
              <a:rPr kumimoji="0" lang="ru-RU" sz="1800" b="1" i="0" u="none" strike="noStrike" kern="0" cap="none" spc="30" normalizeH="0" baseline="0" noProof="0" dirty="0">
                <a:ln>
                  <a:noFill/>
                </a:ln>
                <a:solidFill>
                  <a:schemeClr val="tx2">
                    <a:lumMod val="50000"/>
                  </a:schemeClr>
                </a:solidFill>
                <a:effectLst/>
                <a:uLnTx/>
                <a:uFillTx/>
                <a:latin typeface="Roboto" panose="02000000000000000000" pitchFamily="2" charset="0"/>
                <a:ea typeface="Roboto" panose="02000000000000000000" pitchFamily="2" charset="0"/>
                <a:cs typeface="Roboto" panose="02000000000000000000" pitchFamily="2" charset="0"/>
              </a:rPr>
              <a:t>Тел.: 7172 648 951</a:t>
            </a:r>
          </a:p>
          <a:p>
            <a:pPr marL="1180465" marR="0" lvl="0" indent="0" defTabSz="914400" eaLnBrk="1" fontAlgn="auto" latinLnBrk="0" hangingPunct="1">
              <a:lnSpc>
                <a:spcPct val="100000"/>
              </a:lnSpc>
              <a:spcBef>
                <a:spcPts val="1400"/>
              </a:spcBef>
              <a:spcAft>
                <a:spcPts val="0"/>
              </a:spcAft>
              <a:buClrTx/>
              <a:buSzTx/>
              <a:buFontTx/>
              <a:buNone/>
              <a:tabLst/>
              <a:defRPr/>
            </a:pPr>
            <a:endParaRPr kumimoji="0" lang="ru-RU" sz="1950" b="0" i="0" u="none" strike="noStrike" kern="0" cap="none" spc="30" normalizeH="0" baseline="0" noProof="0" dirty="0">
              <a:ln>
                <a:noFill/>
              </a:ln>
              <a:solidFill>
                <a:srgbClr val="4D5870"/>
              </a:solidFill>
              <a:effectLst/>
              <a:uLnTx/>
              <a:uFillTx/>
              <a:latin typeface="Lucida Sans Unicode"/>
              <a:ea typeface="+mn-ea"/>
              <a:cs typeface="Lucida Sans Unicode"/>
            </a:endParaRPr>
          </a:p>
          <a:p>
            <a:pPr marL="1180465" marR="0" lvl="0" indent="0" defTabSz="914400" eaLnBrk="1" fontAlgn="auto" latinLnBrk="0" hangingPunct="1">
              <a:lnSpc>
                <a:spcPct val="100000"/>
              </a:lnSpc>
              <a:spcAft>
                <a:spcPts val="0"/>
              </a:spcAft>
              <a:buClrTx/>
              <a:buSzTx/>
              <a:buFontTx/>
              <a:buNone/>
              <a:tabLst/>
              <a:defRPr/>
            </a:pPr>
            <a:r>
              <a:rPr kumimoji="0" lang="ru-RU" sz="1800" b="0" i="0" u="none" strike="noStrike" kern="0" cap="none" spc="30" normalizeH="0" baseline="0" noProof="0" dirty="0">
                <a:ln>
                  <a:noFill/>
                </a:ln>
                <a:solidFill>
                  <a:srgbClr val="4D5870"/>
                </a:solidFill>
                <a:effectLst/>
                <a:uLnTx/>
                <a:uFillTx/>
                <a:latin typeface="Roboto" panose="02000000000000000000" pitchFamily="2" charset="0"/>
                <a:ea typeface="Roboto" panose="02000000000000000000" pitchFamily="2" charset="0"/>
                <a:cs typeface="Roboto" panose="02000000000000000000" pitchFamily="2" charset="0"/>
              </a:rPr>
              <a:t>E-mail: </a:t>
            </a:r>
            <a:r>
              <a:rPr kumimoji="0" lang="ru-RU" sz="1800" b="0" i="0" u="none" strike="noStrike" kern="0" cap="none" spc="30" normalizeH="0" baseline="0" noProof="0" dirty="0">
                <a:ln>
                  <a:noFill/>
                </a:ln>
                <a:solidFill>
                  <a:srgbClr val="4D5870"/>
                </a:solidFill>
                <a:effectLst/>
                <a:uLnTx/>
                <a:uFillTx/>
                <a:latin typeface="Roboto" panose="02000000000000000000" pitchFamily="2" charset="0"/>
                <a:ea typeface="Roboto" panose="02000000000000000000" pitchFamily="2" charset="0"/>
                <a:cs typeface="Roboto" panose="02000000000000000000" pitchFamily="2" charset="0"/>
                <a:hlinkClick r:id="rId5"/>
              </a:rPr>
              <a:t>office@nrchd.kz</a:t>
            </a:r>
            <a:r>
              <a:rPr kumimoji="0" lang="ru-RU" sz="1800" b="0" i="0" u="none" strike="noStrike" kern="0" cap="none" spc="30" normalizeH="0" baseline="0" noProof="0" dirty="0">
                <a:ln>
                  <a:noFill/>
                </a:ln>
                <a:solidFill>
                  <a:srgbClr val="4D587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ru-RU" sz="1800" b="0" i="0" u="none" strike="noStrike" kern="0" cap="none" spc="0" normalizeH="0" baseline="0" noProof="0" dirty="0">
              <a:ln>
                <a:noFill/>
              </a:ln>
              <a:solidFill>
                <a:srgbClr val="535353"/>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0" name="object 11">
            <a:extLst>
              <a:ext uri="{FF2B5EF4-FFF2-40B4-BE49-F238E27FC236}">
                <a16:creationId xmlns:a16="http://schemas.microsoft.com/office/drawing/2014/main" id="{59BC3761-A3CB-B85D-4704-AD27A850875D}"/>
              </a:ext>
            </a:extLst>
          </p:cNvPr>
          <p:cNvSpPr/>
          <p:nvPr/>
        </p:nvSpPr>
        <p:spPr>
          <a:xfrm>
            <a:off x="852819" y="3037221"/>
            <a:ext cx="582930" cy="582930"/>
          </a:xfrm>
          <a:custGeom>
            <a:avLst/>
            <a:gdLst/>
            <a:ahLst/>
            <a:cxnLst/>
            <a:rect l="l" t="t" r="r" b="b"/>
            <a:pathLst>
              <a:path w="582930" h="582929">
                <a:moveTo>
                  <a:pt x="291394" y="582788"/>
                </a:moveTo>
                <a:lnTo>
                  <a:pt x="244131" y="578974"/>
                </a:lnTo>
                <a:lnTo>
                  <a:pt x="199295" y="567932"/>
                </a:lnTo>
                <a:lnTo>
                  <a:pt x="157486" y="550262"/>
                </a:lnTo>
                <a:lnTo>
                  <a:pt x="119305" y="526563"/>
                </a:lnTo>
                <a:lnTo>
                  <a:pt x="85351" y="497437"/>
                </a:lnTo>
                <a:lnTo>
                  <a:pt x="56225" y="463483"/>
                </a:lnTo>
                <a:lnTo>
                  <a:pt x="32526" y="425302"/>
                </a:lnTo>
                <a:lnTo>
                  <a:pt x="14856" y="383493"/>
                </a:lnTo>
                <a:lnTo>
                  <a:pt x="3814" y="338657"/>
                </a:lnTo>
                <a:lnTo>
                  <a:pt x="0" y="291394"/>
                </a:lnTo>
                <a:lnTo>
                  <a:pt x="3814" y="244131"/>
                </a:lnTo>
                <a:lnTo>
                  <a:pt x="14856" y="199295"/>
                </a:lnTo>
                <a:lnTo>
                  <a:pt x="32526" y="157486"/>
                </a:lnTo>
                <a:lnTo>
                  <a:pt x="56225" y="119305"/>
                </a:lnTo>
                <a:lnTo>
                  <a:pt x="85351" y="85351"/>
                </a:lnTo>
                <a:lnTo>
                  <a:pt x="119305" y="56225"/>
                </a:lnTo>
                <a:lnTo>
                  <a:pt x="157486" y="32526"/>
                </a:lnTo>
                <a:lnTo>
                  <a:pt x="199295" y="14856"/>
                </a:lnTo>
                <a:lnTo>
                  <a:pt x="244131" y="3814"/>
                </a:lnTo>
                <a:lnTo>
                  <a:pt x="291394" y="0"/>
                </a:lnTo>
                <a:lnTo>
                  <a:pt x="338657" y="3814"/>
                </a:lnTo>
                <a:lnTo>
                  <a:pt x="383493" y="14856"/>
                </a:lnTo>
                <a:lnTo>
                  <a:pt x="425302" y="32526"/>
                </a:lnTo>
                <a:lnTo>
                  <a:pt x="463483" y="56225"/>
                </a:lnTo>
                <a:lnTo>
                  <a:pt x="497437" y="85351"/>
                </a:lnTo>
                <a:lnTo>
                  <a:pt x="526563" y="119305"/>
                </a:lnTo>
                <a:lnTo>
                  <a:pt x="531641" y="127485"/>
                </a:lnTo>
                <a:lnTo>
                  <a:pt x="149339" y="127485"/>
                </a:lnTo>
                <a:lnTo>
                  <a:pt x="140838" y="129204"/>
                </a:lnTo>
                <a:lnTo>
                  <a:pt x="133891" y="133891"/>
                </a:lnTo>
                <a:lnTo>
                  <a:pt x="129204" y="140838"/>
                </a:lnTo>
                <a:lnTo>
                  <a:pt x="127485" y="149339"/>
                </a:lnTo>
                <a:lnTo>
                  <a:pt x="131490" y="198958"/>
                </a:lnTo>
                <a:lnTo>
                  <a:pt x="143087" y="246031"/>
                </a:lnTo>
                <a:lnTo>
                  <a:pt x="161644" y="289928"/>
                </a:lnTo>
                <a:lnTo>
                  <a:pt x="186530" y="330019"/>
                </a:lnTo>
                <a:lnTo>
                  <a:pt x="217116" y="365672"/>
                </a:lnTo>
                <a:lnTo>
                  <a:pt x="252769" y="396258"/>
                </a:lnTo>
                <a:lnTo>
                  <a:pt x="292860" y="421144"/>
                </a:lnTo>
                <a:lnTo>
                  <a:pt x="336757" y="439701"/>
                </a:lnTo>
                <a:lnTo>
                  <a:pt x="383830" y="451298"/>
                </a:lnTo>
                <a:lnTo>
                  <a:pt x="433449" y="455303"/>
                </a:lnTo>
                <a:lnTo>
                  <a:pt x="531641" y="455303"/>
                </a:lnTo>
                <a:lnTo>
                  <a:pt x="526563" y="463483"/>
                </a:lnTo>
                <a:lnTo>
                  <a:pt x="497437" y="497437"/>
                </a:lnTo>
                <a:lnTo>
                  <a:pt x="463483" y="526563"/>
                </a:lnTo>
                <a:lnTo>
                  <a:pt x="425302" y="550262"/>
                </a:lnTo>
                <a:lnTo>
                  <a:pt x="383493" y="567932"/>
                </a:lnTo>
                <a:lnTo>
                  <a:pt x="338657" y="578974"/>
                </a:lnTo>
                <a:lnTo>
                  <a:pt x="291394" y="582788"/>
                </a:lnTo>
                <a:close/>
              </a:path>
              <a:path w="582930" h="582929">
                <a:moveTo>
                  <a:pt x="334229" y="380342"/>
                </a:moveTo>
                <a:lnTo>
                  <a:pt x="292309" y="357354"/>
                </a:lnTo>
                <a:lnTo>
                  <a:pt x="255716" y="327072"/>
                </a:lnTo>
                <a:lnTo>
                  <a:pt x="225434" y="290479"/>
                </a:lnTo>
                <a:lnTo>
                  <a:pt x="202446" y="248559"/>
                </a:lnTo>
                <a:lnTo>
                  <a:pt x="237668" y="230857"/>
                </a:lnTo>
                <a:lnTo>
                  <a:pt x="239963" y="225102"/>
                </a:lnTo>
                <a:lnTo>
                  <a:pt x="229004" y="185654"/>
                </a:lnTo>
                <a:lnTo>
                  <a:pt x="225830" y="149339"/>
                </a:lnTo>
                <a:lnTo>
                  <a:pt x="224111" y="140838"/>
                </a:lnTo>
                <a:lnTo>
                  <a:pt x="219424" y="133891"/>
                </a:lnTo>
                <a:lnTo>
                  <a:pt x="212477" y="129204"/>
                </a:lnTo>
                <a:lnTo>
                  <a:pt x="203976" y="127485"/>
                </a:lnTo>
                <a:lnTo>
                  <a:pt x="531641" y="127485"/>
                </a:lnTo>
                <a:lnTo>
                  <a:pt x="550262" y="157486"/>
                </a:lnTo>
                <a:lnTo>
                  <a:pt x="567932" y="199295"/>
                </a:lnTo>
                <a:lnTo>
                  <a:pt x="578974" y="244131"/>
                </a:lnTo>
                <a:lnTo>
                  <a:pt x="582788" y="291394"/>
                </a:lnTo>
                <a:lnTo>
                  <a:pt x="578974" y="338657"/>
                </a:lnTo>
                <a:lnTo>
                  <a:pt x="577948" y="342825"/>
                </a:lnTo>
                <a:lnTo>
                  <a:pt x="357723" y="342825"/>
                </a:lnTo>
                <a:lnTo>
                  <a:pt x="351931" y="345120"/>
                </a:lnTo>
                <a:lnTo>
                  <a:pt x="334229" y="380342"/>
                </a:lnTo>
                <a:close/>
              </a:path>
              <a:path w="582930" h="582929">
                <a:moveTo>
                  <a:pt x="531641" y="455303"/>
                </a:moveTo>
                <a:lnTo>
                  <a:pt x="433449" y="455303"/>
                </a:lnTo>
                <a:lnTo>
                  <a:pt x="441950" y="453584"/>
                </a:lnTo>
                <a:lnTo>
                  <a:pt x="448897" y="448897"/>
                </a:lnTo>
                <a:lnTo>
                  <a:pt x="453584" y="441950"/>
                </a:lnTo>
                <a:lnTo>
                  <a:pt x="455303" y="433449"/>
                </a:lnTo>
                <a:lnTo>
                  <a:pt x="455303" y="378812"/>
                </a:lnTo>
                <a:lnTo>
                  <a:pt x="415069" y="356151"/>
                </a:lnTo>
                <a:lnTo>
                  <a:pt x="397134" y="353784"/>
                </a:lnTo>
                <a:lnTo>
                  <a:pt x="379717" y="349935"/>
                </a:lnTo>
                <a:lnTo>
                  <a:pt x="362895" y="344683"/>
                </a:lnTo>
                <a:lnTo>
                  <a:pt x="357723" y="342825"/>
                </a:lnTo>
                <a:lnTo>
                  <a:pt x="577948" y="342825"/>
                </a:lnTo>
                <a:lnTo>
                  <a:pt x="567932" y="383493"/>
                </a:lnTo>
                <a:lnTo>
                  <a:pt x="550262" y="425302"/>
                </a:lnTo>
                <a:lnTo>
                  <a:pt x="531641" y="455303"/>
                </a:lnTo>
                <a:close/>
              </a:path>
            </a:pathLst>
          </a:cu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1" name="object 18">
            <a:extLst>
              <a:ext uri="{FF2B5EF4-FFF2-40B4-BE49-F238E27FC236}">
                <a16:creationId xmlns:a16="http://schemas.microsoft.com/office/drawing/2014/main" id="{54B27156-00D3-2A41-9724-8F94315563BD}"/>
              </a:ext>
            </a:extLst>
          </p:cNvPr>
          <p:cNvSpPr/>
          <p:nvPr/>
        </p:nvSpPr>
        <p:spPr>
          <a:xfrm>
            <a:off x="844081" y="3861550"/>
            <a:ext cx="582930" cy="582930"/>
          </a:xfrm>
          <a:custGeom>
            <a:avLst/>
            <a:gdLst/>
            <a:ahLst/>
            <a:cxnLst/>
            <a:rect l="l" t="t" r="r" b="b"/>
            <a:pathLst>
              <a:path w="582930" h="582929">
                <a:moveTo>
                  <a:pt x="450786" y="177800"/>
                </a:moveTo>
                <a:lnTo>
                  <a:pt x="131546" y="177800"/>
                </a:lnTo>
                <a:lnTo>
                  <a:pt x="291388" y="307555"/>
                </a:lnTo>
                <a:lnTo>
                  <a:pt x="450786" y="177800"/>
                </a:lnTo>
                <a:close/>
              </a:path>
              <a:path w="582930" h="582929">
                <a:moveTo>
                  <a:pt x="466940" y="187680"/>
                </a:moveTo>
                <a:lnTo>
                  <a:pt x="296329" y="325970"/>
                </a:lnTo>
                <a:lnTo>
                  <a:pt x="293192" y="328663"/>
                </a:lnTo>
                <a:lnTo>
                  <a:pt x="288251" y="328663"/>
                </a:lnTo>
                <a:lnTo>
                  <a:pt x="285102" y="325970"/>
                </a:lnTo>
                <a:lnTo>
                  <a:pt x="114935" y="187680"/>
                </a:lnTo>
                <a:lnTo>
                  <a:pt x="114935" y="369963"/>
                </a:lnTo>
                <a:lnTo>
                  <a:pt x="117690" y="383324"/>
                </a:lnTo>
                <a:lnTo>
                  <a:pt x="125145" y="394322"/>
                </a:lnTo>
                <a:lnTo>
                  <a:pt x="136156" y="401789"/>
                </a:lnTo>
                <a:lnTo>
                  <a:pt x="149504" y="404545"/>
                </a:lnTo>
                <a:lnTo>
                  <a:pt x="432371" y="404545"/>
                </a:lnTo>
                <a:lnTo>
                  <a:pt x="445731" y="401789"/>
                </a:lnTo>
                <a:lnTo>
                  <a:pt x="456730" y="394322"/>
                </a:lnTo>
                <a:lnTo>
                  <a:pt x="464197" y="383324"/>
                </a:lnTo>
                <a:lnTo>
                  <a:pt x="466940" y="369963"/>
                </a:lnTo>
                <a:lnTo>
                  <a:pt x="466940" y="187680"/>
                </a:lnTo>
                <a:close/>
              </a:path>
              <a:path w="582930" h="582929">
                <a:moveTo>
                  <a:pt x="582790" y="291401"/>
                </a:moveTo>
                <a:lnTo>
                  <a:pt x="578840" y="244182"/>
                </a:lnTo>
                <a:lnTo>
                  <a:pt x="567690" y="199364"/>
                </a:lnTo>
                <a:lnTo>
                  <a:pt x="550710" y="159397"/>
                </a:lnTo>
                <a:lnTo>
                  <a:pt x="549935" y="157568"/>
                </a:lnTo>
                <a:lnTo>
                  <a:pt x="526186" y="119392"/>
                </a:lnTo>
                <a:lnTo>
                  <a:pt x="497027" y="85420"/>
                </a:lnTo>
                <a:lnTo>
                  <a:pt x="484898" y="75018"/>
                </a:lnTo>
                <a:lnTo>
                  <a:pt x="484898" y="369963"/>
                </a:lnTo>
                <a:lnTo>
                  <a:pt x="480796" y="390296"/>
                </a:lnTo>
                <a:lnTo>
                  <a:pt x="469582" y="407009"/>
                </a:lnTo>
                <a:lnTo>
                  <a:pt x="452894" y="418338"/>
                </a:lnTo>
                <a:lnTo>
                  <a:pt x="432371" y="422503"/>
                </a:lnTo>
                <a:lnTo>
                  <a:pt x="149504" y="422503"/>
                </a:lnTo>
                <a:lnTo>
                  <a:pt x="128993" y="418338"/>
                </a:lnTo>
                <a:lnTo>
                  <a:pt x="112293" y="407009"/>
                </a:lnTo>
                <a:lnTo>
                  <a:pt x="101079" y="390296"/>
                </a:lnTo>
                <a:lnTo>
                  <a:pt x="96977" y="369963"/>
                </a:lnTo>
                <a:lnTo>
                  <a:pt x="96977" y="167030"/>
                </a:lnTo>
                <a:lnTo>
                  <a:pt x="97421" y="165684"/>
                </a:lnTo>
                <a:lnTo>
                  <a:pt x="98323" y="164338"/>
                </a:lnTo>
                <a:lnTo>
                  <a:pt x="98323" y="163880"/>
                </a:lnTo>
                <a:lnTo>
                  <a:pt x="98767" y="163880"/>
                </a:lnTo>
                <a:lnTo>
                  <a:pt x="98767" y="163436"/>
                </a:lnTo>
                <a:lnTo>
                  <a:pt x="101473" y="160743"/>
                </a:lnTo>
                <a:lnTo>
                  <a:pt x="101473" y="160286"/>
                </a:lnTo>
                <a:lnTo>
                  <a:pt x="101917" y="160286"/>
                </a:lnTo>
                <a:lnTo>
                  <a:pt x="103263" y="159842"/>
                </a:lnTo>
                <a:lnTo>
                  <a:pt x="104165" y="159397"/>
                </a:lnTo>
                <a:lnTo>
                  <a:pt x="477266" y="159397"/>
                </a:lnTo>
                <a:lnTo>
                  <a:pt x="478624" y="159842"/>
                </a:lnTo>
                <a:lnTo>
                  <a:pt x="479513" y="160286"/>
                </a:lnTo>
                <a:lnTo>
                  <a:pt x="479513" y="160743"/>
                </a:lnTo>
                <a:lnTo>
                  <a:pt x="479971" y="160743"/>
                </a:lnTo>
                <a:lnTo>
                  <a:pt x="481317" y="161188"/>
                </a:lnTo>
                <a:lnTo>
                  <a:pt x="482206" y="162090"/>
                </a:lnTo>
                <a:lnTo>
                  <a:pt x="482663" y="163436"/>
                </a:lnTo>
                <a:lnTo>
                  <a:pt x="483108" y="163880"/>
                </a:lnTo>
                <a:lnTo>
                  <a:pt x="483108" y="164338"/>
                </a:lnTo>
                <a:lnTo>
                  <a:pt x="484009" y="165684"/>
                </a:lnTo>
                <a:lnTo>
                  <a:pt x="484454" y="167030"/>
                </a:lnTo>
                <a:lnTo>
                  <a:pt x="484898" y="369963"/>
                </a:lnTo>
                <a:lnTo>
                  <a:pt x="484898" y="75018"/>
                </a:lnTo>
                <a:lnTo>
                  <a:pt x="424929" y="32562"/>
                </a:lnTo>
                <a:lnTo>
                  <a:pt x="383197" y="14871"/>
                </a:lnTo>
                <a:lnTo>
                  <a:pt x="338493" y="3822"/>
                </a:lnTo>
                <a:lnTo>
                  <a:pt x="291388" y="0"/>
                </a:lnTo>
                <a:lnTo>
                  <a:pt x="244170" y="3822"/>
                </a:lnTo>
                <a:lnTo>
                  <a:pt x="199364" y="14871"/>
                </a:lnTo>
                <a:lnTo>
                  <a:pt x="157568" y="32562"/>
                </a:lnTo>
                <a:lnTo>
                  <a:pt x="119380" y="56273"/>
                </a:lnTo>
                <a:lnTo>
                  <a:pt x="85420" y="85420"/>
                </a:lnTo>
                <a:lnTo>
                  <a:pt x="56273" y="119392"/>
                </a:lnTo>
                <a:lnTo>
                  <a:pt x="32562" y="157568"/>
                </a:lnTo>
                <a:lnTo>
                  <a:pt x="14871" y="199364"/>
                </a:lnTo>
                <a:lnTo>
                  <a:pt x="3810" y="244182"/>
                </a:lnTo>
                <a:lnTo>
                  <a:pt x="0" y="291401"/>
                </a:lnTo>
                <a:lnTo>
                  <a:pt x="3810" y="338620"/>
                </a:lnTo>
                <a:lnTo>
                  <a:pt x="14871" y="383425"/>
                </a:lnTo>
                <a:lnTo>
                  <a:pt x="32562" y="425221"/>
                </a:lnTo>
                <a:lnTo>
                  <a:pt x="56273" y="463410"/>
                </a:lnTo>
                <a:lnTo>
                  <a:pt x="85420" y="497370"/>
                </a:lnTo>
                <a:lnTo>
                  <a:pt x="119380" y="526516"/>
                </a:lnTo>
                <a:lnTo>
                  <a:pt x="157568" y="550227"/>
                </a:lnTo>
                <a:lnTo>
                  <a:pt x="199364" y="567918"/>
                </a:lnTo>
                <a:lnTo>
                  <a:pt x="244170" y="578967"/>
                </a:lnTo>
                <a:lnTo>
                  <a:pt x="291388" y="582790"/>
                </a:lnTo>
                <a:lnTo>
                  <a:pt x="338607" y="578967"/>
                </a:lnTo>
                <a:lnTo>
                  <a:pt x="383413" y="567918"/>
                </a:lnTo>
                <a:lnTo>
                  <a:pt x="425221" y="550227"/>
                </a:lnTo>
                <a:lnTo>
                  <a:pt x="463397" y="526516"/>
                </a:lnTo>
                <a:lnTo>
                  <a:pt x="497370" y="497370"/>
                </a:lnTo>
                <a:lnTo>
                  <a:pt x="526503" y="463410"/>
                </a:lnTo>
                <a:lnTo>
                  <a:pt x="550227" y="425221"/>
                </a:lnTo>
                <a:lnTo>
                  <a:pt x="551370" y="422503"/>
                </a:lnTo>
                <a:lnTo>
                  <a:pt x="567905" y="383425"/>
                </a:lnTo>
                <a:lnTo>
                  <a:pt x="578967" y="338620"/>
                </a:lnTo>
                <a:lnTo>
                  <a:pt x="582790" y="291401"/>
                </a:lnTo>
                <a:close/>
              </a:path>
            </a:pathLst>
          </a:cu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wrap="square" lIns="0" tIns="0" rIns="0" bIns="0" rtlCol="0"/>
          <a:lstStyle/>
          <a:p>
            <a:endParaRPr kern="0">
              <a:solidFill>
                <a:prstClr val="black"/>
              </a:solidFill>
            </a:endParaRPr>
          </a:p>
        </p:txBody>
      </p:sp>
      <p:grpSp>
        <p:nvGrpSpPr>
          <p:cNvPr id="22" name="object 12">
            <a:extLst>
              <a:ext uri="{FF2B5EF4-FFF2-40B4-BE49-F238E27FC236}">
                <a16:creationId xmlns:a16="http://schemas.microsoft.com/office/drawing/2014/main" id="{BE0FC776-84B6-42EA-5B28-2BAE82A6515D}"/>
              </a:ext>
            </a:extLst>
          </p:cNvPr>
          <p:cNvGrpSpPr/>
          <p:nvPr/>
        </p:nvGrpSpPr>
        <p:grpSpPr>
          <a:xfrm>
            <a:off x="852819" y="4600469"/>
            <a:ext cx="582930" cy="595630"/>
            <a:chOff x="2567319" y="4334527"/>
            <a:chExt cx="582930" cy="595630"/>
          </a:xfrm>
          <a:solidFill>
            <a:schemeClr val="accent1">
              <a:lumMod val="50000"/>
            </a:schemeClr>
          </a:solidFill>
        </p:grpSpPr>
        <p:sp>
          <p:nvSpPr>
            <p:cNvPr id="23" name="object 13">
              <a:extLst>
                <a:ext uri="{FF2B5EF4-FFF2-40B4-BE49-F238E27FC236}">
                  <a16:creationId xmlns:a16="http://schemas.microsoft.com/office/drawing/2014/main" id="{92F61FB6-A8E2-8635-05BE-03B17827B9BE}"/>
                </a:ext>
              </a:extLst>
            </p:cNvPr>
            <p:cNvSpPr/>
            <p:nvPr/>
          </p:nvSpPr>
          <p:spPr>
            <a:xfrm>
              <a:off x="2674836" y="4468951"/>
              <a:ext cx="170180" cy="323850"/>
            </a:xfrm>
            <a:custGeom>
              <a:avLst/>
              <a:gdLst/>
              <a:ahLst/>
              <a:cxnLst/>
              <a:rect l="l" t="t" r="r" b="b"/>
              <a:pathLst>
                <a:path w="170180" h="323850">
                  <a:moveTo>
                    <a:pt x="82181" y="55321"/>
                  </a:moveTo>
                  <a:lnTo>
                    <a:pt x="35674" y="55321"/>
                  </a:lnTo>
                  <a:lnTo>
                    <a:pt x="22047" y="76225"/>
                  </a:lnTo>
                  <a:lnTo>
                    <a:pt x="11379" y="98958"/>
                  </a:lnTo>
                  <a:lnTo>
                    <a:pt x="3937" y="123253"/>
                  </a:lnTo>
                  <a:lnTo>
                    <a:pt x="0" y="148844"/>
                  </a:lnTo>
                  <a:lnTo>
                    <a:pt x="26301" y="148920"/>
                  </a:lnTo>
                  <a:lnTo>
                    <a:pt x="26301" y="119735"/>
                  </a:lnTo>
                  <a:lnTo>
                    <a:pt x="26301" y="111404"/>
                  </a:lnTo>
                  <a:lnTo>
                    <a:pt x="33210" y="104584"/>
                  </a:lnTo>
                  <a:lnTo>
                    <a:pt x="69608" y="104584"/>
                  </a:lnTo>
                  <a:lnTo>
                    <a:pt x="70332" y="100939"/>
                  </a:lnTo>
                  <a:lnTo>
                    <a:pt x="70713" y="99110"/>
                  </a:lnTo>
                  <a:lnTo>
                    <a:pt x="73291" y="87528"/>
                  </a:lnTo>
                  <a:lnTo>
                    <a:pt x="76098" y="76352"/>
                  </a:lnTo>
                  <a:lnTo>
                    <a:pt x="79070" y="65608"/>
                  </a:lnTo>
                  <a:lnTo>
                    <a:pt x="82181" y="55321"/>
                  </a:lnTo>
                  <a:close/>
                </a:path>
                <a:path w="170180" h="323850">
                  <a:moveTo>
                    <a:pt x="97053" y="323405"/>
                  </a:moveTo>
                  <a:lnTo>
                    <a:pt x="92303" y="314071"/>
                  </a:lnTo>
                  <a:lnTo>
                    <a:pt x="87884" y="304596"/>
                  </a:lnTo>
                  <a:lnTo>
                    <a:pt x="83820" y="294970"/>
                  </a:lnTo>
                  <a:lnTo>
                    <a:pt x="80098" y="285203"/>
                  </a:lnTo>
                  <a:lnTo>
                    <a:pt x="47269" y="285203"/>
                  </a:lnTo>
                  <a:lnTo>
                    <a:pt x="58394" y="296278"/>
                  </a:lnTo>
                  <a:lnTo>
                    <a:pt x="70446" y="306374"/>
                  </a:lnTo>
                  <a:lnTo>
                    <a:pt x="83350" y="315442"/>
                  </a:lnTo>
                  <a:lnTo>
                    <a:pt x="97053" y="323405"/>
                  </a:lnTo>
                  <a:close/>
                </a:path>
                <a:path w="170180" h="323850">
                  <a:moveTo>
                    <a:pt x="103466" y="0"/>
                  </a:moveTo>
                  <a:lnTo>
                    <a:pt x="91414" y="6299"/>
                  </a:lnTo>
                  <a:lnTo>
                    <a:pt x="79921" y="13436"/>
                  </a:lnTo>
                  <a:lnTo>
                    <a:pt x="69011" y="21374"/>
                  </a:lnTo>
                  <a:lnTo>
                    <a:pt x="58737" y="30048"/>
                  </a:lnTo>
                  <a:lnTo>
                    <a:pt x="90919" y="30048"/>
                  </a:lnTo>
                  <a:lnTo>
                    <a:pt x="94195" y="21640"/>
                  </a:lnTo>
                  <a:lnTo>
                    <a:pt x="97396" y="13804"/>
                  </a:lnTo>
                  <a:lnTo>
                    <a:pt x="100495" y="6591"/>
                  </a:lnTo>
                  <a:lnTo>
                    <a:pt x="103466" y="0"/>
                  </a:lnTo>
                  <a:close/>
                </a:path>
                <a:path w="170180" h="323850">
                  <a:moveTo>
                    <a:pt x="169684" y="55321"/>
                  </a:moveTo>
                  <a:lnTo>
                    <a:pt x="110058" y="55321"/>
                  </a:lnTo>
                  <a:lnTo>
                    <a:pt x="106413" y="66725"/>
                  </a:lnTo>
                  <a:lnTo>
                    <a:pt x="102920" y="78778"/>
                  </a:lnTo>
                  <a:lnTo>
                    <a:pt x="99656" y="91401"/>
                  </a:lnTo>
                  <a:lnTo>
                    <a:pt x="96685" y="104584"/>
                  </a:lnTo>
                  <a:lnTo>
                    <a:pt x="169684" y="104584"/>
                  </a:lnTo>
                  <a:lnTo>
                    <a:pt x="169684" y="55321"/>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24" name="object 14">
              <a:extLst>
                <a:ext uri="{FF2B5EF4-FFF2-40B4-BE49-F238E27FC236}">
                  <a16:creationId xmlns:a16="http://schemas.microsoft.com/office/drawing/2014/main" id="{7D9F5EB9-E4E4-17DA-7E80-C72A1BFF99A6}"/>
                </a:ext>
              </a:extLst>
            </p:cNvPr>
            <p:cNvPicPr/>
            <p:nvPr/>
          </p:nvPicPr>
          <p:blipFill>
            <a:blip r:embed="rId6" cstate="print"/>
            <a:stretch>
              <a:fillRect/>
            </a:stretch>
          </p:blipFill>
          <p:spPr>
            <a:xfrm>
              <a:off x="2674592" y="4643045"/>
              <a:ext cx="72530" cy="85840"/>
            </a:xfrm>
            <a:prstGeom prst="rect">
              <a:avLst/>
            </a:prstGeom>
            <a:grpFill/>
          </p:spPr>
        </p:pic>
        <p:sp>
          <p:nvSpPr>
            <p:cNvPr id="25" name="object 15">
              <a:extLst>
                <a:ext uri="{FF2B5EF4-FFF2-40B4-BE49-F238E27FC236}">
                  <a16:creationId xmlns:a16="http://schemas.microsoft.com/office/drawing/2014/main" id="{3AE261F7-4298-8CC1-99D4-B30DF6123BD4}"/>
                </a:ext>
              </a:extLst>
            </p:cNvPr>
            <p:cNvSpPr/>
            <p:nvPr/>
          </p:nvSpPr>
          <p:spPr>
            <a:xfrm>
              <a:off x="2794177" y="4451412"/>
              <a:ext cx="247015" cy="167640"/>
            </a:xfrm>
            <a:custGeom>
              <a:avLst/>
              <a:gdLst/>
              <a:ahLst/>
              <a:cxnLst/>
              <a:rect l="l" t="t" r="r" b="b"/>
              <a:pathLst>
                <a:path w="247014" h="167639">
                  <a:moveTo>
                    <a:pt x="50342" y="76"/>
                  </a:moveTo>
                  <a:lnTo>
                    <a:pt x="12420" y="19469"/>
                  </a:lnTo>
                  <a:lnTo>
                    <a:pt x="0" y="47586"/>
                  </a:lnTo>
                  <a:lnTo>
                    <a:pt x="50342" y="47586"/>
                  </a:lnTo>
                  <a:lnTo>
                    <a:pt x="50342" y="76"/>
                  </a:lnTo>
                  <a:close/>
                </a:path>
                <a:path w="247014" h="167639">
                  <a:moveTo>
                    <a:pt x="126022" y="47586"/>
                  </a:moveTo>
                  <a:lnTo>
                    <a:pt x="110731" y="11709"/>
                  </a:lnTo>
                  <a:lnTo>
                    <a:pt x="75946" y="0"/>
                  </a:lnTo>
                  <a:lnTo>
                    <a:pt x="75946" y="47586"/>
                  </a:lnTo>
                  <a:lnTo>
                    <a:pt x="126022" y="47586"/>
                  </a:lnTo>
                  <a:close/>
                </a:path>
                <a:path w="247014" h="167639">
                  <a:moveTo>
                    <a:pt x="147116" y="122123"/>
                  </a:moveTo>
                  <a:lnTo>
                    <a:pt x="137909" y="83527"/>
                  </a:lnTo>
                  <a:lnTo>
                    <a:pt x="134721" y="72859"/>
                  </a:lnTo>
                  <a:lnTo>
                    <a:pt x="75946" y="72859"/>
                  </a:lnTo>
                  <a:lnTo>
                    <a:pt x="75946" y="122123"/>
                  </a:lnTo>
                  <a:lnTo>
                    <a:pt x="147116" y="122123"/>
                  </a:lnTo>
                  <a:close/>
                </a:path>
                <a:path w="247014" h="167639">
                  <a:moveTo>
                    <a:pt x="188175" y="47586"/>
                  </a:moveTo>
                  <a:lnTo>
                    <a:pt x="177380" y="38506"/>
                  </a:lnTo>
                  <a:lnTo>
                    <a:pt x="165900" y="30251"/>
                  </a:lnTo>
                  <a:lnTo>
                    <a:pt x="153771" y="22872"/>
                  </a:lnTo>
                  <a:lnTo>
                    <a:pt x="141046" y="16421"/>
                  </a:lnTo>
                  <a:lnTo>
                    <a:pt x="143967" y="23304"/>
                  </a:lnTo>
                  <a:lnTo>
                    <a:pt x="147002" y="30810"/>
                  </a:lnTo>
                  <a:lnTo>
                    <a:pt x="150126" y="38912"/>
                  </a:lnTo>
                  <a:lnTo>
                    <a:pt x="153301" y="47586"/>
                  </a:lnTo>
                  <a:lnTo>
                    <a:pt x="188175" y="47586"/>
                  </a:lnTo>
                  <a:close/>
                </a:path>
                <a:path w="247014" h="167639">
                  <a:moveTo>
                    <a:pt x="246989" y="167551"/>
                  </a:moveTo>
                  <a:lnTo>
                    <a:pt x="243154" y="141630"/>
                  </a:lnTo>
                  <a:lnTo>
                    <a:pt x="235724" y="117030"/>
                  </a:lnTo>
                  <a:lnTo>
                    <a:pt x="224993" y="94005"/>
                  </a:lnTo>
                  <a:lnTo>
                    <a:pt x="211226" y="72859"/>
                  </a:lnTo>
                  <a:lnTo>
                    <a:pt x="161467" y="72859"/>
                  </a:lnTo>
                  <a:lnTo>
                    <a:pt x="164160" y="82321"/>
                  </a:lnTo>
                  <a:lnTo>
                    <a:pt x="166725" y="92163"/>
                  </a:lnTo>
                  <a:lnTo>
                    <a:pt x="173139" y="122123"/>
                  </a:lnTo>
                  <a:lnTo>
                    <a:pt x="209854" y="122123"/>
                  </a:lnTo>
                  <a:lnTo>
                    <a:pt x="216763" y="128943"/>
                  </a:lnTo>
                  <a:lnTo>
                    <a:pt x="216763" y="167449"/>
                  </a:lnTo>
                  <a:lnTo>
                    <a:pt x="246989" y="167551"/>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26" name="object 16">
              <a:extLst>
                <a:ext uri="{FF2B5EF4-FFF2-40B4-BE49-F238E27FC236}">
                  <a16:creationId xmlns:a16="http://schemas.microsoft.com/office/drawing/2014/main" id="{8B94A7E4-F994-9F6C-BAEC-1BC7D920B701}"/>
                </a:ext>
              </a:extLst>
            </p:cNvPr>
            <p:cNvPicPr/>
            <p:nvPr/>
          </p:nvPicPr>
          <p:blipFill>
            <a:blip r:embed="rId7" cstate="print"/>
            <a:stretch>
              <a:fillRect/>
            </a:stretch>
          </p:blipFill>
          <p:spPr>
            <a:xfrm>
              <a:off x="2963068" y="4644122"/>
              <a:ext cx="78197" cy="84763"/>
            </a:xfrm>
            <a:prstGeom prst="rect">
              <a:avLst/>
            </a:prstGeom>
            <a:grpFill/>
          </p:spPr>
        </p:pic>
        <p:sp>
          <p:nvSpPr>
            <p:cNvPr id="27" name="object 17">
              <a:extLst>
                <a:ext uri="{FF2B5EF4-FFF2-40B4-BE49-F238E27FC236}">
                  <a16:creationId xmlns:a16="http://schemas.microsoft.com/office/drawing/2014/main" id="{A1545FD2-08EB-1E05-98DE-1744238885E7}"/>
                </a:ext>
              </a:extLst>
            </p:cNvPr>
            <p:cNvSpPr/>
            <p:nvPr/>
          </p:nvSpPr>
          <p:spPr>
            <a:xfrm>
              <a:off x="2567317" y="4334534"/>
              <a:ext cx="582930" cy="595630"/>
            </a:xfrm>
            <a:custGeom>
              <a:avLst/>
              <a:gdLst/>
              <a:ahLst/>
              <a:cxnLst/>
              <a:rect l="l" t="t" r="r" b="b"/>
              <a:pathLst>
                <a:path w="582930" h="595629">
                  <a:moveTo>
                    <a:pt x="277202" y="419620"/>
                  </a:moveTo>
                  <a:lnTo>
                    <a:pt x="215785" y="419620"/>
                  </a:lnTo>
                  <a:lnTo>
                    <a:pt x="221780" y="433489"/>
                  </a:lnTo>
                  <a:lnTo>
                    <a:pt x="244576" y="473214"/>
                  </a:lnTo>
                  <a:lnTo>
                    <a:pt x="277202" y="478497"/>
                  </a:lnTo>
                  <a:lnTo>
                    <a:pt x="277202" y="419620"/>
                  </a:lnTo>
                  <a:close/>
                </a:path>
                <a:path w="582930" h="595629">
                  <a:moveTo>
                    <a:pt x="277202" y="347624"/>
                  </a:moveTo>
                  <a:lnTo>
                    <a:pt x="197967" y="347624"/>
                  </a:lnTo>
                  <a:lnTo>
                    <a:pt x="199529" y="359575"/>
                  </a:lnTo>
                  <a:lnTo>
                    <a:pt x="201574" y="371348"/>
                  </a:lnTo>
                  <a:lnTo>
                    <a:pt x="204114" y="382943"/>
                  </a:lnTo>
                  <a:lnTo>
                    <a:pt x="207124" y="394360"/>
                  </a:lnTo>
                  <a:lnTo>
                    <a:pt x="277202" y="394360"/>
                  </a:lnTo>
                  <a:lnTo>
                    <a:pt x="277202" y="347624"/>
                  </a:lnTo>
                  <a:close/>
                </a:path>
                <a:path w="582930" h="595629">
                  <a:moveTo>
                    <a:pt x="360629" y="419620"/>
                  </a:moveTo>
                  <a:lnTo>
                    <a:pt x="302806" y="419620"/>
                  </a:lnTo>
                  <a:lnTo>
                    <a:pt x="302806" y="478574"/>
                  </a:lnTo>
                  <a:lnTo>
                    <a:pt x="331889" y="473176"/>
                  </a:lnTo>
                  <a:lnTo>
                    <a:pt x="340233" y="460260"/>
                  </a:lnTo>
                  <a:lnTo>
                    <a:pt x="347802" y="447040"/>
                  </a:lnTo>
                  <a:lnTo>
                    <a:pt x="354609" y="433489"/>
                  </a:lnTo>
                  <a:lnTo>
                    <a:pt x="360629" y="419620"/>
                  </a:lnTo>
                  <a:close/>
                </a:path>
                <a:path w="582930" h="595629">
                  <a:moveTo>
                    <a:pt x="378853" y="347624"/>
                  </a:moveTo>
                  <a:lnTo>
                    <a:pt x="302806" y="347624"/>
                  </a:lnTo>
                  <a:lnTo>
                    <a:pt x="302806" y="394360"/>
                  </a:lnTo>
                  <a:lnTo>
                    <a:pt x="369366" y="394360"/>
                  </a:lnTo>
                  <a:lnTo>
                    <a:pt x="372440" y="382943"/>
                  </a:lnTo>
                  <a:lnTo>
                    <a:pt x="375043" y="371348"/>
                  </a:lnTo>
                  <a:lnTo>
                    <a:pt x="377177" y="359575"/>
                  </a:lnTo>
                  <a:lnTo>
                    <a:pt x="378853" y="347624"/>
                  </a:lnTo>
                  <a:close/>
                </a:path>
                <a:path w="582930" h="595629">
                  <a:moveTo>
                    <a:pt x="423506" y="257302"/>
                  </a:moveTo>
                  <a:lnTo>
                    <a:pt x="403212" y="257302"/>
                  </a:lnTo>
                  <a:lnTo>
                    <a:pt x="393776" y="294741"/>
                  </a:lnTo>
                  <a:lnTo>
                    <a:pt x="381812" y="257302"/>
                  </a:lnTo>
                  <a:lnTo>
                    <a:pt x="373964" y="257302"/>
                  </a:lnTo>
                  <a:lnTo>
                    <a:pt x="373913" y="257136"/>
                  </a:lnTo>
                  <a:lnTo>
                    <a:pt x="373862" y="257302"/>
                  </a:lnTo>
                  <a:lnTo>
                    <a:pt x="366014" y="257302"/>
                  </a:lnTo>
                  <a:lnTo>
                    <a:pt x="354050" y="294741"/>
                  </a:lnTo>
                  <a:lnTo>
                    <a:pt x="344627" y="257302"/>
                  </a:lnTo>
                  <a:lnTo>
                    <a:pt x="318655" y="257302"/>
                  </a:lnTo>
                  <a:lnTo>
                    <a:pt x="309219" y="294741"/>
                  </a:lnTo>
                  <a:lnTo>
                    <a:pt x="297256" y="257302"/>
                  </a:lnTo>
                  <a:lnTo>
                    <a:pt x="289420" y="257302"/>
                  </a:lnTo>
                  <a:lnTo>
                    <a:pt x="289356" y="257136"/>
                  </a:lnTo>
                  <a:lnTo>
                    <a:pt x="289306" y="257302"/>
                  </a:lnTo>
                  <a:lnTo>
                    <a:pt x="281457" y="257302"/>
                  </a:lnTo>
                  <a:lnTo>
                    <a:pt x="269494" y="294741"/>
                  </a:lnTo>
                  <a:lnTo>
                    <a:pt x="260070" y="257302"/>
                  </a:lnTo>
                  <a:lnTo>
                    <a:pt x="234099" y="257302"/>
                  </a:lnTo>
                  <a:lnTo>
                    <a:pt x="224675" y="294741"/>
                  </a:lnTo>
                  <a:lnTo>
                    <a:pt x="212712" y="257302"/>
                  </a:lnTo>
                  <a:lnTo>
                    <a:pt x="204863" y="257302"/>
                  </a:lnTo>
                  <a:lnTo>
                    <a:pt x="204812" y="257136"/>
                  </a:lnTo>
                  <a:lnTo>
                    <a:pt x="204762" y="257302"/>
                  </a:lnTo>
                  <a:lnTo>
                    <a:pt x="196913" y="257302"/>
                  </a:lnTo>
                  <a:lnTo>
                    <a:pt x="184950" y="294741"/>
                  </a:lnTo>
                  <a:lnTo>
                    <a:pt x="175514" y="257302"/>
                  </a:lnTo>
                  <a:lnTo>
                    <a:pt x="155219" y="257302"/>
                  </a:lnTo>
                  <a:lnTo>
                    <a:pt x="176339" y="331304"/>
                  </a:lnTo>
                  <a:lnTo>
                    <a:pt x="183603" y="331304"/>
                  </a:lnTo>
                  <a:lnTo>
                    <a:pt x="183781" y="331990"/>
                  </a:lnTo>
                  <a:lnTo>
                    <a:pt x="183997" y="331304"/>
                  </a:lnTo>
                  <a:lnTo>
                    <a:pt x="191998" y="331304"/>
                  </a:lnTo>
                  <a:lnTo>
                    <a:pt x="204812" y="290931"/>
                  </a:lnTo>
                  <a:lnTo>
                    <a:pt x="217627" y="331304"/>
                  </a:lnTo>
                  <a:lnTo>
                    <a:pt x="225628" y="331304"/>
                  </a:lnTo>
                  <a:lnTo>
                    <a:pt x="225844" y="331990"/>
                  </a:lnTo>
                  <a:lnTo>
                    <a:pt x="226021" y="331304"/>
                  </a:lnTo>
                  <a:lnTo>
                    <a:pt x="233286" y="331304"/>
                  </a:lnTo>
                  <a:lnTo>
                    <a:pt x="247091" y="282930"/>
                  </a:lnTo>
                  <a:lnTo>
                    <a:pt x="260896" y="331304"/>
                  </a:lnTo>
                  <a:lnTo>
                    <a:pt x="268160" y="331304"/>
                  </a:lnTo>
                  <a:lnTo>
                    <a:pt x="268325" y="331990"/>
                  </a:lnTo>
                  <a:lnTo>
                    <a:pt x="268554" y="331304"/>
                  </a:lnTo>
                  <a:lnTo>
                    <a:pt x="276542" y="331304"/>
                  </a:lnTo>
                  <a:lnTo>
                    <a:pt x="289356" y="290931"/>
                  </a:lnTo>
                  <a:lnTo>
                    <a:pt x="302183" y="331304"/>
                  </a:lnTo>
                  <a:lnTo>
                    <a:pt x="310172" y="331304"/>
                  </a:lnTo>
                  <a:lnTo>
                    <a:pt x="310388" y="331990"/>
                  </a:lnTo>
                  <a:lnTo>
                    <a:pt x="310565" y="331304"/>
                  </a:lnTo>
                  <a:lnTo>
                    <a:pt x="317830" y="331304"/>
                  </a:lnTo>
                  <a:lnTo>
                    <a:pt x="331635" y="282930"/>
                  </a:lnTo>
                  <a:lnTo>
                    <a:pt x="345440" y="331304"/>
                  </a:lnTo>
                  <a:lnTo>
                    <a:pt x="352704" y="331304"/>
                  </a:lnTo>
                  <a:lnTo>
                    <a:pt x="352882" y="331990"/>
                  </a:lnTo>
                  <a:lnTo>
                    <a:pt x="353098" y="331304"/>
                  </a:lnTo>
                  <a:lnTo>
                    <a:pt x="361099" y="331304"/>
                  </a:lnTo>
                  <a:lnTo>
                    <a:pt x="373913" y="290931"/>
                  </a:lnTo>
                  <a:lnTo>
                    <a:pt x="386727" y="331304"/>
                  </a:lnTo>
                  <a:lnTo>
                    <a:pt x="394728" y="331304"/>
                  </a:lnTo>
                  <a:lnTo>
                    <a:pt x="394944" y="331990"/>
                  </a:lnTo>
                  <a:lnTo>
                    <a:pt x="395122" y="331304"/>
                  </a:lnTo>
                  <a:lnTo>
                    <a:pt x="402386" y="331304"/>
                  </a:lnTo>
                  <a:lnTo>
                    <a:pt x="423506" y="257302"/>
                  </a:lnTo>
                  <a:close/>
                </a:path>
                <a:path w="582930" h="595629">
                  <a:moveTo>
                    <a:pt x="426491" y="419620"/>
                  </a:moveTo>
                  <a:lnTo>
                    <a:pt x="387845" y="419620"/>
                  </a:lnTo>
                  <a:lnTo>
                    <a:pt x="383705" y="430415"/>
                  </a:lnTo>
                  <a:lnTo>
                    <a:pt x="379145" y="441045"/>
                  </a:lnTo>
                  <a:lnTo>
                    <a:pt x="374180" y="451485"/>
                  </a:lnTo>
                  <a:lnTo>
                    <a:pt x="368820" y="461733"/>
                  </a:lnTo>
                  <a:lnTo>
                    <a:pt x="384810" y="453301"/>
                  </a:lnTo>
                  <a:lnTo>
                    <a:pt x="399821" y="443407"/>
                  </a:lnTo>
                  <a:lnTo>
                    <a:pt x="413753" y="432155"/>
                  </a:lnTo>
                  <a:lnTo>
                    <a:pt x="426491" y="419620"/>
                  </a:lnTo>
                  <a:close/>
                </a:path>
                <a:path w="582930" h="595629">
                  <a:moveTo>
                    <a:pt x="582790" y="297573"/>
                  </a:moveTo>
                  <a:lnTo>
                    <a:pt x="578980" y="249313"/>
                  </a:lnTo>
                  <a:lnTo>
                    <a:pt x="567931" y="203517"/>
                  </a:lnTo>
                  <a:lnTo>
                    <a:pt x="550265" y="160820"/>
                  </a:lnTo>
                  <a:lnTo>
                    <a:pt x="526567" y="121831"/>
                  </a:lnTo>
                  <a:lnTo>
                    <a:pt x="500849" y="91211"/>
                  </a:lnTo>
                  <a:lnTo>
                    <a:pt x="499960" y="90157"/>
                  </a:lnTo>
                  <a:lnTo>
                    <a:pt x="499960" y="297726"/>
                  </a:lnTo>
                  <a:lnTo>
                    <a:pt x="494423" y="345020"/>
                  </a:lnTo>
                  <a:lnTo>
                    <a:pt x="478650" y="388467"/>
                  </a:lnTo>
                  <a:lnTo>
                    <a:pt x="453910" y="426821"/>
                  </a:lnTo>
                  <a:lnTo>
                    <a:pt x="421474" y="458825"/>
                  </a:lnTo>
                  <a:lnTo>
                    <a:pt x="382612" y="483222"/>
                  </a:lnTo>
                  <a:lnTo>
                    <a:pt x="338582" y="498779"/>
                  </a:lnTo>
                  <a:lnTo>
                    <a:pt x="290639" y="504253"/>
                  </a:lnTo>
                  <a:lnTo>
                    <a:pt x="242709" y="498779"/>
                  </a:lnTo>
                  <a:lnTo>
                    <a:pt x="198666" y="483222"/>
                  </a:lnTo>
                  <a:lnTo>
                    <a:pt x="159804" y="458825"/>
                  </a:lnTo>
                  <a:lnTo>
                    <a:pt x="127368" y="426821"/>
                  </a:lnTo>
                  <a:lnTo>
                    <a:pt x="102641" y="388467"/>
                  </a:lnTo>
                  <a:lnTo>
                    <a:pt x="86868" y="345020"/>
                  </a:lnTo>
                  <a:lnTo>
                    <a:pt x="81330" y="297726"/>
                  </a:lnTo>
                  <a:lnTo>
                    <a:pt x="86868" y="250431"/>
                  </a:lnTo>
                  <a:lnTo>
                    <a:pt x="102641" y="206984"/>
                  </a:lnTo>
                  <a:lnTo>
                    <a:pt x="127368" y="168643"/>
                  </a:lnTo>
                  <a:lnTo>
                    <a:pt x="159804" y="136639"/>
                  </a:lnTo>
                  <a:lnTo>
                    <a:pt x="198666" y="112229"/>
                  </a:lnTo>
                  <a:lnTo>
                    <a:pt x="242709" y="96672"/>
                  </a:lnTo>
                  <a:lnTo>
                    <a:pt x="290639" y="91211"/>
                  </a:lnTo>
                  <a:lnTo>
                    <a:pt x="338582" y="96672"/>
                  </a:lnTo>
                  <a:lnTo>
                    <a:pt x="382612" y="112229"/>
                  </a:lnTo>
                  <a:lnTo>
                    <a:pt x="421474" y="136639"/>
                  </a:lnTo>
                  <a:lnTo>
                    <a:pt x="453910" y="168643"/>
                  </a:lnTo>
                  <a:lnTo>
                    <a:pt x="478650" y="206984"/>
                  </a:lnTo>
                  <a:lnTo>
                    <a:pt x="494423" y="250431"/>
                  </a:lnTo>
                  <a:lnTo>
                    <a:pt x="499960" y="297726"/>
                  </a:lnTo>
                  <a:lnTo>
                    <a:pt x="499960" y="90157"/>
                  </a:lnTo>
                  <a:lnTo>
                    <a:pt x="463486" y="57416"/>
                  </a:lnTo>
                  <a:lnTo>
                    <a:pt x="425310" y="33210"/>
                  </a:lnTo>
                  <a:lnTo>
                    <a:pt x="383501" y="15163"/>
                  </a:lnTo>
                  <a:lnTo>
                    <a:pt x="338658" y="3898"/>
                  </a:lnTo>
                  <a:lnTo>
                    <a:pt x="291388" y="0"/>
                  </a:lnTo>
                  <a:lnTo>
                    <a:pt x="244132" y="3898"/>
                  </a:lnTo>
                  <a:lnTo>
                    <a:pt x="199288" y="15163"/>
                  </a:lnTo>
                  <a:lnTo>
                    <a:pt x="157480" y="33210"/>
                  </a:lnTo>
                  <a:lnTo>
                    <a:pt x="119291" y="57416"/>
                  </a:lnTo>
                  <a:lnTo>
                    <a:pt x="85344" y="87160"/>
                  </a:lnTo>
                  <a:lnTo>
                    <a:pt x="56222" y="121831"/>
                  </a:lnTo>
                  <a:lnTo>
                    <a:pt x="32524" y="160820"/>
                  </a:lnTo>
                  <a:lnTo>
                    <a:pt x="14846" y="203517"/>
                  </a:lnTo>
                  <a:lnTo>
                    <a:pt x="3810" y="249313"/>
                  </a:lnTo>
                  <a:lnTo>
                    <a:pt x="0" y="297573"/>
                  </a:lnTo>
                  <a:lnTo>
                    <a:pt x="3810" y="345846"/>
                  </a:lnTo>
                  <a:lnTo>
                    <a:pt x="14846" y="391642"/>
                  </a:lnTo>
                  <a:lnTo>
                    <a:pt x="32524" y="434327"/>
                  </a:lnTo>
                  <a:lnTo>
                    <a:pt x="56222" y="473329"/>
                  </a:lnTo>
                  <a:lnTo>
                    <a:pt x="85344" y="508000"/>
                  </a:lnTo>
                  <a:lnTo>
                    <a:pt x="119291" y="537743"/>
                  </a:lnTo>
                  <a:lnTo>
                    <a:pt x="157480" y="561936"/>
                  </a:lnTo>
                  <a:lnTo>
                    <a:pt x="199288" y="579983"/>
                  </a:lnTo>
                  <a:lnTo>
                    <a:pt x="244132" y="591261"/>
                  </a:lnTo>
                  <a:lnTo>
                    <a:pt x="291388" y="595160"/>
                  </a:lnTo>
                  <a:lnTo>
                    <a:pt x="338658" y="591261"/>
                  </a:lnTo>
                  <a:lnTo>
                    <a:pt x="383501" y="579983"/>
                  </a:lnTo>
                  <a:lnTo>
                    <a:pt x="425310" y="561936"/>
                  </a:lnTo>
                  <a:lnTo>
                    <a:pt x="463486" y="537743"/>
                  </a:lnTo>
                  <a:lnTo>
                    <a:pt x="497446" y="508000"/>
                  </a:lnTo>
                  <a:lnTo>
                    <a:pt x="526567" y="473329"/>
                  </a:lnTo>
                  <a:lnTo>
                    <a:pt x="550265" y="434327"/>
                  </a:lnTo>
                  <a:lnTo>
                    <a:pt x="567931" y="391642"/>
                  </a:lnTo>
                  <a:lnTo>
                    <a:pt x="578980" y="345846"/>
                  </a:lnTo>
                  <a:lnTo>
                    <a:pt x="582790" y="297573"/>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8" name="TextBox 27">
            <a:extLst>
              <a:ext uri="{FF2B5EF4-FFF2-40B4-BE49-F238E27FC236}">
                <a16:creationId xmlns:a16="http://schemas.microsoft.com/office/drawing/2014/main" id="{B406FF36-FDD1-BAC7-31A8-D349CFC63825}"/>
              </a:ext>
            </a:extLst>
          </p:cNvPr>
          <p:cNvSpPr txBox="1"/>
          <p:nvPr/>
        </p:nvSpPr>
        <p:spPr>
          <a:xfrm>
            <a:off x="1702125" y="4745858"/>
            <a:ext cx="6096000" cy="369332"/>
          </a:xfrm>
          <a:prstGeom prst="rect">
            <a:avLst/>
          </a:prstGeom>
          <a:noFill/>
        </p:spPr>
        <p:txBody>
          <a:bodyPr wrap="square">
            <a:spAutoFit/>
          </a:bodyPr>
          <a:lstStyle/>
          <a:p>
            <a:r>
              <a:rPr lang="pl-PL" dirty="0">
                <a:latin typeface="Roboto" panose="02000000000000000000" pitchFamily="2" charset="0"/>
                <a:ea typeface="Roboto" panose="02000000000000000000" pitchFamily="2" charset="0"/>
                <a:cs typeface="Roboto" panose="02000000000000000000" pitchFamily="2" charset="0"/>
                <a:hlinkClick r:id="rId8"/>
              </a:rPr>
              <a:t>https://nrchd.kz</a:t>
            </a:r>
            <a:r>
              <a:rPr lang="ru-RU" dirty="0">
                <a:latin typeface="Roboto" panose="02000000000000000000" pitchFamily="2" charset="0"/>
                <a:ea typeface="Roboto" panose="02000000000000000000" pitchFamily="2" charset="0"/>
                <a:cs typeface="Roboto" panose="02000000000000000000" pitchFamily="2" charset="0"/>
              </a:rPr>
              <a:t> </a:t>
            </a:r>
            <a:endParaRPr lang="ru-KZ"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5214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408000" y="839262"/>
            <a:ext cx="11376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A36440F-6312-4377-8D0D-89AC048E2514}"/>
              </a:ext>
            </a:extLst>
          </p:cNvPr>
          <p:cNvSpPr txBox="1"/>
          <p:nvPr/>
        </p:nvSpPr>
        <p:spPr>
          <a:xfrm>
            <a:off x="229157" y="930084"/>
            <a:ext cx="11831779" cy="5494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a:defRPr sz="1050">
                <a:solidFill>
                  <a:schemeClr val="lt1"/>
                </a:solidFill>
                <a:latin typeface="Calibri Light" panose="020F0302020204030204" pitchFamily="34" charset="0"/>
                <a:cs typeface="Calibri Light" panose="020F0302020204030204"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285750" indent="-285750" algn="l">
              <a:buFont typeface="Wingdings" panose="05000000000000000000" pitchFamily="2" charset="2"/>
              <a:buChar char="q"/>
            </a:pPr>
            <a:r>
              <a:rPr lang="kk-KZ" sz="1800" dirty="0">
                <a:solidFill>
                  <a:srgbClr val="002060"/>
                </a:solidFill>
                <a:latin typeface="Times New Roman" panose="02020603050405020304" pitchFamily="18" charset="0"/>
                <a:cs typeface="Times New Roman" panose="02020603050405020304" pitchFamily="18" charset="0"/>
              </a:rPr>
              <a:t>Қазақстан Республикасының «Халық денсаулығы және денсаулық сақтау жүйесі туралы»  7 шілдедегі 2020 жылғы Кодексі</a:t>
            </a:r>
            <a:endParaRPr lang="ru-RU" sz="1800" dirty="0">
              <a:solidFill>
                <a:srgbClr val="00206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q"/>
            </a:pPr>
            <a:r>
              <a:rPr lang="kk-KZ" sz="1800" dirty="0">
                <a:solidFill>
                  <a:srgbClr val="002060"/>
                </a:solidFill>
                <a:latin typeface="Times New Roman" panose="02020603050405020304" pitchFamily="18" charset="0"/>
                <a:cs typeface="Times New Roman" panose="02020603050405020304" pitchFamily="18" charset="0"/>
              </a:rPr>
              <a:t>Қазақстан Республикасы Денсаулық сақтау министрінің 2021 жылғы 5 тамыздағы № ҚР ДСМ – 75 Қазақстан Республикасының белгілі бір аурулары (жай-күйлері) бар азаматтарының жекелеген санаттарын тегін және (немесе) жеңілдікті амбулаториялық қамтамасыз етуге арналған дәрілік заттар мен медициналық бұйымдардың тізбесін бекіту туралы</a:t>
            </a:r>
          </a:p>
          <a:p>
            <a:pPr marL="285750" indent="-285750" algn="l">
              <a:buFont typeface="Wingdings" panose="05000000000000000000" pitchFamily="2" charset="2"/>
              <a:buChar char="q"/>
            </a:pPr>
            <a:r>
              <a:rPr lang="kk-KZ" sz="1800" dirty="0">
                <a:solidFill>
                  <a:srgbClr val="002060"/>
                </a:solidFill>
                <a:latin typeface="Times New Roman" panose="02020603050405020304" pitchFamily="18" charset="0"/>
                <a:cs typeface="Times New Roman" panose="02020603050405020304" pitchFamily="18" charset="0"/>
              </a:rPr>
              <a:t>Қазақстан Республикасы Денсаулық сақтау министрінің 2021 жылғы 20 тамыздағы № ҚР ДСМ-89 бұйрығы</a:t>
            </a:r>
            <a:br>
              <a:rPr lang="kk-KZ" sz="1800" dirty="0">
                <a:solidFill>
                  <a:srgbClr val="002060"/>
                </a:solidFill>
                <a:latin typeface="Times New Roman" panose="02020603050405020304" pitchFamily="18" charset="0"/>
                <a:cs typeface="Times New Roman" panose="02020603050405020304" pitchFamily="18" charset="0"/>
              </a:rPr>
            </a:br>
            <a:r>
              <a:rPr lang="kk-KZ" sz="1800" dirty="0">
                <a:solidFill>
                  <a:srgbClr val="002060"/>
                </a:solidFill>
                <a:latin typeface="Times New Roman" panose="02020603050405020304" pitchFamily="18" charset="0"/>
                <a:cs typeface="Times New Roman" panose="02020603050405020304" pitchFamily="18" charset="0"/>
              </a:rPr>
              <a:t>«Кепілдендірілген тегін медициналық көмек көлемі және (немесе) міндетті әлеуметтік медициналық сақтандыру жүйесі шеңберінде дәрілік заттармен және медициналық бұйымдармен қамтамасыз ету қағидаларын, сондай-ақ кепілдендірілген тегін медициналық көмек көлемі және (немесе) міндетті әлеуметтік медициналық сақтандыру жүйесі шеңберінде дәрілік заттар мен медициналық бұйымдарға қажеттілікті қалыптастыру қағидалары мен әдістемесін бекіту туралы»</a:t>
            </a:r>
            <a:endParaRPr lang="ru-RU" sz="1800" dirty="0">
              <a:solidFill>
                <a:srgbClr val="002060"/>
              </a:solidFill>
              <a:latin typeface="Times New Roman" panose="02020603050405020304" pitchFamily="18" charset="0"/>
              <a:cs typeface="Times New Roman" panose="02020603050405020304" pitchFamily="18" charset="0"/>
            </a:endParaRPr>
          </a:p>
          <a:p>
            <a:pPr marL="228594" indent="-228594" algn="l">
              <a:buFont typeface="Wingdings" panose="05000000000000000000" pitchFamily="2" charset="2"/>
              <a:buChar char="q"/>
            </a:pPr>
            <a:r>
              <a:rPr lang="kk-KZ" sz="1800" dirty="0">
                <a:solidFill>
                  <a:srgbClr val="002060"/>
                </a:solidFill>
                <a:latin typeface="Times New Roman" panose="02020603050405020304" pitchFamily="18" charset="0"/>
                <a:cs typeface="Times New Roman" panose="02020603050405020304" pitchFamily="18" charset="0"/>
              </a:rPr>
              <a:t>Қазақстан Республикасы Денсаулық сақтау министрінің 2023 жылғы 7 маусымдағы № 110 бұйрығы</a:t>
            </a:r>
            <a:r>
              <a:rPr lang="kk-KZ" dirty="0"/>
              <a:t>ғы</a:t>
            </a:r>
            <a:r>
              <a:rPr lang="ru-RU" sz="1800" dirty="0">
                <a:solidFill>
                  <a:srgbClr val="002060"/>
                </a:solidFill>
                <a:latin typeface="Times New Roman" panose="02020603050405020304" pitchFamily="18" charset="0"/>
                <a:cs typeface="Times New Roman" panose="02020603050405020304" pitchFamily="18" charset="0"/>
              </a:rPr>
              <a:t>«</a:t>
            </a:r>
            <a:r>
              <a:rPr lang="kk-KZ" sz="1800" dirty="0">
                <a:solidFill>
                  <a:srgbClr val="002060"/>
                </a:solidFill>
                <a:latin typeface="Times New Roman" panose="02020603050405020304" pitchFamily="18" charset="0"/>
                <a:cs typeface="Times New Roman" panose="02020603050405020304" pitchFamily="18" charset="0"/>
              </a:rPr>
              <a:t>Тегін медициналық көмектің кепілдік берілген көлемі шеңберінде, тергеу изоляторлары мен қылмыстық-атқару (пенитенциарлық) жүйесінің мекемелерінде ұсталатын адамдар үшін медициналық көмектің қосымша көлемін бюджет қаражаты есебінен және (немесе) міндетті әлеуметтік медициналық сақтандыру жүйесінде дәрілік заттарды, медициналық бұйымдарды және арнайы емдік өнімдерді сатып алуды, фармацевтикалық көрсетілетін қызметтерді сатып алуды ұйымдастыру және өткізу қағидаларын бекіту туралы.</a:t>
            </a:r>
          </a:p>
          <a:p>
            <a:pPr marL="228594" indent="-228594" algn="l">
              <a:buFont typeface="Wingdings" panose="05000000000000000000" pitchFamily="2" charset="2"/>
              <a:buChar char="q"/>
            </a:pPr>
            <a:endParaRPr lang="x-none" sz="1800" dirty="0">
              <a:solidFill>
                <a:srgbClr val="002060"/>
              </a:solidFill>
              <a:latin typeface="Times New Roman" panose="02020603050405020304" pitchFamily="18" charset="0"/>
              <a:cs typeface="Times New Roman" panose="02020603050405020304" pitchFamily="18" charset="0"/>
            </a:endParaRPr>
          </a:p>
          <a:p>
            <a:pPr marL="228594" indent="-228594" algn="l">
              <a:buFont typeface="Wingdings" panose="05000000000000000000" pitchFamily="2" charset="2"/>
              <a:buChar char="q"/>
            </a:pPr>
            <a:endParaRPr lang="x-none" sz="1400" dirty="0">
              <a:solidFill>
                <a:srgbClr val="002060"/>
              </a:solidFill>
              <a:latin typeface="Arial Narrow" panose="020B0606020202030204" pitchFamily="34" charset="0"/>
            </a:endParaRPr>
          </a:p>
        </p:txBody>
      </p:sp>
      <p:pic>
        <p:nvPicPr>
          <p:cNvPr id="3" name="Рисунок 2">
            <a:extLst>
              <a:ext uri="{FF2B5EF4-FFF2-40B4-BE49-F238E27FC236}">
                <a16:creationId xmlns:a16="http://schemas.microsoft.com/office/drawing/2014/main" id="{7E2ADCED-9DC7-0D10-7454-E5DBFB081DBA}"/>
              </a:ext>
            </a:extLst>
          </p:cNvPr>
          <p:cNvPicPr>
            <a:picLocks noChangeAspect="1"/>
          </p:cNvPicPr>
          <p:nvPr/>
        </p:nvPicPr>
        <p:blipFill>
          <a:blip r:embed="rId3"/>
          <a:stretch>
            <a:fillRect/>
          </a:stretch>
        </p:blipFill>
        <p:spPr>
          <a:xfrm>
            <a:off x="-5886" y="33203"/>
            <a:ext cx="2720210" cy="853533"/>
          </a:xfrm>
          <a:prstGeom prst="rect">
            <a:avLst/>
          </a:prstGeom>
        </p:spPr>
      </p:pic>
      <p:sp>
        <p:nvSpPr>
          <p:cNvPr id="6" name="TextBox 5">
            <a:extLst>
              <a:ext uri="{FF2B5EF4-FFF2-40B4-BE49-F238E27FC236}">
                <a16:creationId xmlns:a16="http://schemas.microsoft.com/office/drawing/2014/main" id="{57CF79DB-5F61-DA06-BBC7-BD6FAE90573E}"/>
              </a:ext>
            </a:extLst>
          </p:cNvPr>
          <p:cNvSpPr txBox="1"/>
          <p:nvPr/>
        </p:nvSpPr>
        <p:spPr>
          <a:xfrm>
            <a:off x="3826412" y="147520"/>
            <a:ext cx="7779433" cy="646331"/>
          </a:xfrm>
          <a:prstGeom prst="rect">
            <a:avLst/>
          </a:prstGeom>
          <a:noFill/>
        </p:spPr>
        <p:txBody>
          <a:bodyPr wrap="square">
            <a:spAutoFit/>
          </a:bodyPr>
          <a:lstStyle/>
          <a:p>
            <a:r>
              <a:rPr lang="ru-RU" sz="1800" b="1" dirty="0">
                <a:solidFill>
                  <a:schemeClr val="bg1"/>
                </a:solidFill>
                <a:latin typeface="Tahoma" panose="020B0604030504040204" pitchFamily="34" charset="0"/>
                <a:ea typeface="Tahoma" panose="020B0604030504040204" pitchFamily="34" charset="0"/>
                <a:cs typeface="Tahoma" panose="020B0604030504040204" pitchFamily="34" charset="0"/>
              </a:rPr>
              <a:t>Амбулаторное лекарственное обеспечение в РК </a:t>
            </a: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1800" b="1" dirty="0">
                <a:solidFill>
                  <a:schemeClr val="bg1"/>
                </a:solidFill>
                <a:latin typeface="Tahoma" panose="020B0604030504040204" pitchFamily="34" charset="0"/>
                <a:ea typeface="Tahoma" panose="020B0604030504040204" pitchFamily="34" charset="0"/>
                <a:cs typeface="Tahoma" panose="020B0604030504040204" pitchFamily="34" charset="0"/>
              </a:rPr>
              <a:t>регламентировано следующими НПА</a:t>
            </a:r>
            <a:endParaRPr lang="ru-KZ"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5">
            <a:extLst>
              <a:ext uri="{FF2B5EF4-FFF2-40B4-BE49-F238E27FC236}">
                <a16:creationId xmlns:a16="http://schemas.microsoft.com/office/drawing/2014/main" id="{C3A0FC38-B0D3-7059-751B-32E99BB5D840}"/>
              </a:ext>
            </a:extLst>
          </p:cNvPr>
          <p:cNvSpPr/>
          <p:nvPr/>
        </p:nvSpPr>
        <p:spPr>
          <a:xfrm>
            <a:off x="2798065" y="10605"/>
            <a:ext cx="9393936"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kk-KZ"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Амбулаторлық дәрілік қамтамасыз ету ҚР келесі НҚА-лармен реттеледі</a:t>
            </a:r>
            <a:endParaRPr lang="ru-KZ"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9613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21800DF3-92A0-40F4-AD10-7EC2142BF73B}"/>
              </a:ext>
            </a:extLst>
          </p:cNvPr>
          <p:cNvSpPr txBox="1"/>
          <p:nvPr/>
        </p:nvSpPr>
        <p:spPr>
          <a:xfrm>
            <a:off x="2965053" y="1934349"/>
            <a:ext cx="4605241" cy="938719"/>
          </a:xfrm>
          <a:prstGeom prst="rect">
            <a:avLst/>
          </a:prstGeom>
          <a:noFill/>
          <a:ln>
            <a:noFill/>
          </a:ln>
        </p:spPr>
        <p:txBody>
          <a:bodyPr wrap="square" rtlCol="0">
            <a:spAutoFit/>
          </a:bodyPr>
          <a:lstStyle/>
          <a:p>
            <a:pPr algn="just" defTabSz="914377"/>
            <a:endParaRPr lang="ru-RU" sz="1400" dirty="0">
              <a:solidFill>
                <a:prstClr val="black"/>
              </a:solidFill>
              <a:latin typeface="Arial Narrow" panose="020B0606020202030204" pitchFamily="34" charset="0"/>
              <a:cs typeface="Arial" pitchFamily="34" charset="0"/>
            </a:endParaRPr>
          </a:p>
          <a:p>
            <a:pPr marL="285750" indent="-285750" algn="just" defTabSz="914377">
              <a:buFontTx/>
              <a:buChar char="-"/>
            </a:pPr>
            <a:endParaRPr lang="ru-RU" sz="1400" b="1" dirty="0">
              <a:solidFill>
                <a:prstClr val="black"/>
              </a:solidFill>
              <a:latin typeface="Arial Narrow" panose="020B0606020202030204" pitchFamily="34" charset="0"/>
              <a:cs typeface="Arial" pitchFamily="34" charset="0"/>
            </a:endParaRPr>
          </a:p>
          <a:p>
            <a:pPr marL="285750" indent="-285750" algn="just" defTabSz="914377">
              <a:buFontTx/>
              <a:buChar char="-"/>
            </a:pPr>
            <a:endParaRPr lang="ru-RU" sz="1400" b="1" dirty="0">
              <a:solidFill>
                <a:prstClr val="black"/>
              </a:solidFill>
              <a:latin typeface="Arial Narrow" panose="020B0606020202030204" pitchFamily="34" charset="0"/>
              <a:cs typeface="Arial" pitchFamily="34" charset="0"/>
            </a:endParaRPr>
          </a:p>
          <a:p>
            <a:pPr marL="285750" indent="-285750" algn="just" defTabSz="914377">
              <a:buFontTx/>
              <a:buChar char="-"/>
            </a:pPr>
            <a:endParaRPr lang="ru-RU" sz="1300" b="1" i="1" dirty="0">
              <a:solidFill>
                <a:prstClr val="black"/>
              </a:solidFill>
              <a:latin typeface="Arial Narrow" panose="020B0606020202030204" pitchFamily="34" charset="0"/>
              <a:cs typeface="Arial" pitchFamily="34" charset="0"/>
            </a:endParaRPr>
          </a:p>
        </p:txBody>
      </p:sp>
      <p:pic>
        <p:nvPicPr>
          <p:cNvPr id="2" name="Рисунок 1" descr="Изображение выглядит как текст, снимок экрана, Графика, графический дизайн&#10;&#10;Автоматически созданное описание">
            <a:extLst>
              <a:ext uri="{FF2B5EF4-FFF2-40B4-BE49-F238E27FC236}">
                <a16:creationId xmlns:a16="http://schemas.microsoft.com/office/drawing/2014/main" id="{DABB84B9-0937-F421-83E8-22D25D3ACFA4}"/>
              </a:ext>
            </a:extLst>
          </p:cNvPr>
          <p:cNvPicPr>
            <a:picLocks noChangeAspect="1"/>
          </p:cNvPicPr>
          <p:nvPr/>
        </p:nvPicPr>
        <p:blipFill>
          <a:blip r:embed="rId3"/>
          <a:stretch>
            <a:fillRect/>
          </a:stretch>
        </p:blipFill>
        <p:spPr>
          <a:xfrm>
            <a:off x="-55653" y="-110807"/>
            <a:ext cx="3069395" cy="811749"/>
          </a:xfrm>
          <a:prstGeom prst="rect">
            <a:avLst/>
          </a:prstGeom>
        </p:spPr>
      </p:pic>
      <p:sp>
        <p:nvSpPr>
          <p:cNvPr id="9" name="TextBox 8">
            <a:extLst>
              <a:ext uri="{FF2B5EF4-FFF2-40B4-BE49-F238E27FC236}">
                <a16:creationId xmlns:a16="http://schemas.microsoft.com/office/drawing/2014/main" id="{0F94C926-C5E3-6237-850A-CB9B42B39FD9}"/>
              </a:ext>
            </a:extLst>
          </p:cNvPr>
          <p:cNvSpPr txBox="1"/>
          <p:nvPr/>
        </p:nvSpPr>
        <p:spPr>
          <a:xfrm>
            <a:off x="8378060" y="648758"/>
            <a:ext cx="3103787" cy="369332"/>
          </a:xfrm>
          <a:prstGeom prst="rect">
            <a:avLst/>
          </a:prstGeom>
          <a:noFill/>
        </p:spPr>
        <p:txBody>
          <a:bodyPr wrap="square">
            <a:spAutoFit/>
          </a:bodyPr>
          <a:lstStyle/>
          <a:p>
            <a:r>
              <a:rPr lang="ru-RU" altLang="zh-CN" dirty="0">
                <a:solidFill>
                  <a:schemeClr val="bg1"/>
                </a:solidFill>
                <a:latin typeface="Tahoma" panose="020B0604030504040204" pitchFamily="34" charset="0"/>
                <a:ea typeface="Tahoma" panose="020B0604030504040204" pitchFamily="34" charset="0"/>
                <a:cs typeface="Tahoma" panose="020B0604030504040204" pitchFamily="34" charset="0"/>
              </a:rPr>
              <a:t>ЧТО ПЛАНИРУЕТСЯ/ </a:t>
            </a:r>
          </a:p>
        </p:txBody>
      </p:sp>
      <p:sp>
        <p:nvSpPr>
          <p:cNvPr id="5" name="Объект 2">
            <a:extLst>
              <a:ext uri="{FF2B5EF4-FFF2-40B4-BE49-F238E27FC236}">
                <a16:creationId xmlns:a16="http://schemas.microsoft.com/office/drawing/2014/main" id="{F8E7B0AF-3C1C-DEBB-FE25-D19275EB0146}"/>
              </a:ext>
            </a:extLst>
          </p:cNvPr>
          <p:cNvSpPr txBox="1">
            <a:spLocks/>
          </p:cNvSpPr>
          <p:nvPr/>
        </p:nvSpPr>
        <p:spPr>
          <a:xfrm>
            <a:off x="2919175" y="81061"/>
            <a:ext cx="4696995" cy="509119"/>
          </a:xfrm>
          <a:prstGeom prst="rect">
            <a:avLst/>
          </a:prstGeom>
          <a:solidFill>
            <a:schemeClr val="accent1">
              <a:lumMod val="75000"/>
            </a:schemeClr>
          </a:solidFill>
          <a:ln w="28575">
            <a:solidFill>
              <a:srgbClr val="0070C0"/>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tabLst>
                <a:tab pos="534988" algn="l"/>
              </a:tabLst>
            </a:pPr>
            <a:r>
              <a:rPr lang="kk-KZ"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Медициналық ұйымдардағы дәрілік заттарды жоспарлау саласындағы қазіргі жағдай :</a:t>
            </a:r>
            <a:endParaRPr lang="ru-RU"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Объект 2">
            <a:extLst>
              <a:ext uri="{FF2B5EF4-FFF2-40B4-BE49-F238E27FC236}">
                <a16:creationId xmlns:a16="http://schemas.microsoft.com/office/drawing/2014/main" id="{DC181DA6-14AE-679C-E262-669FC539F74D}"/>
              </a:ext>
            </a:extLst>
          </p:cNvPr>
          <p:cNvSpPr txBox="1">
            <a:spLocks/>
          </p:cNvSpPr>
          <p:nvPr/>
        </p:nvSpPr>
        <p:spPr>
          <a:xfrm>
            <a:off x="8059035" y="99715"/>
            <a:ext cx="3947142" cy="391155"/>
          </a:xfrm>
          <a:prstGeom prst="rect">
            <a:avLst/>
          </a:prstGeom>
          <a:solidFill>
            <a:schemeClr val="accent1">
              <a:lumMod val="75000"/>
            </a:schemeClr>
          </a:solidFill>
          <a:ln w="28575">
            <a:solidFill>
              <a:srgbClr val="0070C0"/>
            </a:solidFill>
          </a:ln>
        </p:spPr>
        <p:txBody>
          <a:bodyPr vert="horz" lIns="91440" tIns="45720" rIns="91440" bIns="45720" rtlCol="0">
            <a:normAutofit/>
          </a:bodyPr>
          <a:lstStyle>
            <a:defPPr>
              <a:defRPr lang="ru-KZ"/>
            </a:defPPr>
            <a:lvl1pPr indent="0" algn="ctr">
              <a:lnSpc>
                <a:spcPct val="90000"/>
              </a:lnSpc>
              <a:spcBef>
                <a:spcPts val="1000"/>
              </a:spcBef>
              <a:buFont typeface="Arial" panose="020B0604020202020204" pitchFamily="34" charset="0"/>
              <a:buNone/>
              <a:defRPr sz="2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kk-KZ" sz="15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Мәселені шешу тәсілдері:</a:t>
            </a:r>
            <a:endParaRPr lang="zh-CN" altLang="en-US" sz="15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08A66FD-3288-1D70-B429-9953278C78CC}"/>
              </a:ext>
            </a:extLst>
          </p:cNvPr>
          <p:cNvSpPr txBox="1"/>
          <p:nvPr/>
        </p:nvSpPr>
        <p:spPr>
          <a:xfrm>
            <a:off x="197095" y="601217"/>
            <a:ext cx="7509911" cy="2123658"/>
          </a:xfrm>
          <a:prstGeom prst="rect">
            <a:avLst/>
          </a:prstGeom>
          <a:solidFill>
            <a:schemeClr val="accent2">
              <a:lumMod val="40000"/>
              <a:lumOff val="60000"/>
            </a:schemeClr>
          </a:solidFill>
          <a:ln w="19050">
            <a:solidFill>
              <a:schemeClr val="accent1">
                <a:lumMod val="75000"/>
              </a:schemeClr>
            </a:solidFill>
          </a:ln>
        </p:spPr>
        <p:txBody>
          <a:bodyPr wrap="square" rtlCol="0">
            <a:spAutoFit/>
          </a:bodyPr>
          <a:lstStyle/>
          <a:p>
            <a:r>
              <a:rPr lang="kk-KZ" sz="1200" i="0" kern="1200" dirty="0">
                <a:solidFill>
                  <a:schemeClr val="tx1"/>
                </a:solidFill>
                <a:latin typeface="Times New Roman" panose="02020603050405020304" pitchFamily="18" charset="0"/>
                <a:cs typeface="Times New Roman" panose="02020603050405020304" pitchFamily="18" charset="0"/>
              </a:rPr>
              <a:t>1</a:t>
            </a:r>
            <a:r>
              <a:rPr lang="kk-KZ" sz="1050" i="0" kern="1200" dirty="0">
                <a:solidFill>
                  <a:schemeClr val="tx1"/>
                </a:solidFill>
                <a:latin typeface="Times New Roman" panose="02020603050405020304" pitchFamily="18" charset="0"/>
                <a:cs typeface="Times New Roman" panose="02020603050405020304" pitchFamily="18" charset="0"/>
              </a:rPr>
              <a:t>.</a:t>
            </a:r>
            <a:r>
              <a:rPr lang="en-US" sz="1050" i="0" kern="1200" dirty="0">
                <a:solidFill>
                  <a:schemeClr val="tx1"/>
                </a:solidFill>
                <a:latin typeface="Times New Roman" panose="02020603050405020304" pitchFamily="18" charset="0"/>
                <a:cs typeface="Times New Roman" panose="02020603050405020304" pitchFamily="18" charset="0"/>
              </a:rPr>
              <a:t> </a:t>
            </a:r>
            <a:r>
              <a:rPr lang="kk-KZ" sz="1200" dirty="0">
                <a:latin typeface="Times New Roman" panose="02020603050405020304" pitchFamily="18" charset="0"/>
                <a:cs typeface="Times New Roman" panose="02020603050405020304" pitchFamily="18" charset="0"/>
              </a:rPr>
              <a:t>Жоспарлауда бірыңғай тәсілдің болмауы</a:t>
            </a:r>
            <a:r>
              <a:rPr lang="ru-RU" sz="1200" dirty="0">
                <a:latin typeface="Times New Roman" panose="02020603050405020304" pitchFamily="18" charset="0"/>
                <a:cs typeface="Times New Roman" panose="02020603050405020304" pitchFamily="18" charset="0"/>
              </a:rPr>
              <a:t>.</a:t>
            </a:r>
          </a:p>
          <a:p>
            <a:r>
              <a:rPr lang="ru-RU" sz="1200" dirty="0">
                <a:solidFill>
                  <a:schemeClr val="tx1"/>
                </a:solidFill>
                <a:latin typeface="Times New Roman" panose="02020603050405020304" pitchFamily="18" charset="0"/>
                <a:cs typeface="Times New Roman" panose="02020603050405020304" pitchFamily="18" charset="0"/>
              </a:rPr>
              <a:t>2. </a:t>
            </a:r>
            <a:r>
              <a:rPr lang="kk-KZ" sz="1200" dirty="0">
                <a:latin typeface="Times New Roman" panose="02020603050405020304" pitchFamily="18" charset="0"/>
                <a:cs typeface="Times New Roman" panose="02020603050405020304" pitchFamily="18" charset="0"/>
              </a:rPr>
              <a:t>Қажеттілікті есептеу деректерін қолмен енгізу, қажеттілік фармацевтер мен провизорлар тарапынан қалыптастырылады</a:t>
            </a:r>
            <a:r>
              <a:rPr lang="ru-RU" sz="1200" dirty="0">
                <a:latin typeface="Times New Roman" panose="02020603050405020304" pitchFamily="18" charset="0"/>
                <a:cs typeface="Times New Roman" panose="02020603050405020304" pitchFamily="18" charset="0"/>
              </a:rPr>
              <a:t>. </a:t>
            </a:r>
          </a:p>
          <a:p>
            <a:r>
              <a:rPr lang="ru-RU" sz="1200" dirty="0">
                <a:solidFill>
                  <a:schemeClr val="tx1"/>
                </a:solidFill>
                <a:latin typeface="Times New Roman" panose="02020603050405020304" pitchFamily="18" charset="0"/>
                <a:cs typeface="Times New Roman" panose="02020603050405020304" pitchFamily="18" charset="0"/>
              </a:rPr>
              <a:t>3. </a:t>
            </a:r>
            <a:r>
              <a:rPr lang="kk-KZ" sz="1200" dirty="0">
                <a:latin typeface="Times New Roman" panose="02020603050405020304" pitchFamily="18" charset="0"/>
                <a:cs typeface="Times New Roman" panose="02020603050405020304" pitchFamily="18" charset="0"/>
              </a:rPr>
              <a:t>Дәрілік заттар мен медициналық бұйымдарға өтінім жоспарланған пациенттер санының негіздемесінсіз беріледі.</a:t>
            </a:r>
            <a:endParaRPr lang="ru-RU" sz="1200" dirty="0">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4. </a:t>
            </a:r>
            <a:r>
              <a:rPr lang="kk-KZ" sz="1200" dirty="0">
                <a:latin typeface="Times New Roman" panose="02020603050405020304" pitchFamily="18" charset="0"/>
                <a:cs typeface="Times New Roman" panose="02020603050405020304" pitchFamily="18" charset="0"/>
              </a:rPr>
              <a:t>Қажеттілікті есептеу тарихи тұтыну деректеріне, дәрілік терапияның тиімділігіне талдау жүргізбестен жүзеге асырылады.</a:t>
            </a:r>
          </a:p>
          <a:p>
            <a:r>
              <a:rPr lang="ru-RU" sz="1200" dirty="0">
                <a:latin typeface="Times New Roman" panose="02020603050405020304" pitchFamily="18" charset="0"/>
                <a:cs typeface="Times New Roman" panose="02020603050405020304" pitchFamily="18" charset="0"/>
              </a:rPr>
              <a:t>5</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Дәрілік</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заттар</a:t>
            </a:r>
            <a:r>
              <a:rPr lang="ru-RU" sz="1200" dirty="0">
                <a:solidFill>
                  <a:schemeClr val="tx1"/>
                </a:solidFill>
                <a:latin typeface="Times New Roman" panose="02020603050405020304" pitchFamily="18" charset="0"/>
                <a:cs typeface="Times New Roman" panose="02020603050405020304" pitchFamily="18" charset="0"/>
              </a:rPr>
              <a:t> мен </a:t>
            </a:r>
            <a:r>
              <a:rPr lang="ru-RU" sz="1200" dirty="0" err="1">
                <a:solidFill>
                  <a:schemeClr val="tx1"/>
                </a:solidFill>
                <a:latin typeface="Times New Roman" panose="02020603050405020304" pitchFamily="18" charset="0"/>
                <a:cs typeface="Times New Roman" panose="02020603050405020304" pitchFamily="18" charset="0"/>
              </a:rPr>
              <a:t>медициналық</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бұйымдарға</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өтінімді</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қалыптастыру</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мерзімдерінің</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тым</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қысқа</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болуы</a:t>
            </a:r>
            <a:r>
              <a:rPr lang="ru-RU" sz="1200" dirty="0">
                <a:solidFill>
                  <a:schemeClr val="tx1"/>
                </a:solidFill>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6.</a:t>
            </a:r>
            <a:r>
              <a:rPr lang="ru-RU" sz="1200" dirty="0">
                <a:solidFill>
                  <a:schemeClr val="tx1"/>
                </a:solidFill>
                <a:latin typeface="Times New Roman" panose="02020603050405020304" pitchFamily="18" charset="0"/>
                <a:cs typeface="Times New Roman" panose="02020603050405020304" pitchFamily="18" charset="0"/>
              </a:rPr>
              <a:t>Дәрілік </a:t>
            </a:r>
            <a:r>
              <a:rPr lang="ru-RU" sz="1200" dirty="0" err="1">
                <a:solidFill>
                  <a:schemeClr val="tx1"/>
                </a:solidFill>
                <a:latin typeface="Times New Roman" panose="02020603050405020304" pitchFamily="18" charset="0"/>
                <a:cs typeface="Times New Roman" panose="02020603050405020304" pitchFamily="18" charset="0"/>
              </a:rPr>
              <a:t>заттардың</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қалдықтарын</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дұрыс</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есепке</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алмау</a:t>
            </a:r>
            <a:r>
              <a:rPr lang="ru-RU" sz="1200" dirty="0">
                <a:solidFill>
                  <a:schemeClr val="tx1"/>
                </a:solidFill>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7.</a:t>
            </a:r>
            <a:r>
              <a:rPr lang="ru-RU" sz="1200" dirty="0">
                <a:solidFill>
                  <a:schemeClr val="tx1"/>
                </a:solidFill>
                <a:latin typeface="Times New Roman" panose="02020603050405020304" pitchFamily="18" charset="0"/>
                <a:cs typeface="Times New Roman" panose="02020603050405020304" pitchFamily="18" charset="0"/>
              </a:rPr>
              <a:t>ИСЛО, ЭРДБ, ЕФИС </a:t>
            </a:r>
            <a:r>
              <a:rPr lang="ru-RU" sz="1200" dirty="0" err="1">
                <a:solidFill>
                  <a:schemeClr val="tx1"/>
                </a:solidFill>
                <a:latin typeface="Times New Roman" panose="02020603050405020304" pitchFamily="18" charset="0"/>
                <a:cs typeface="Times New Roman" panose="02020603050405020304" pitchFamily="18" charset="0"/>
              </a:rPr>
              <a:t>және</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өзге</a:t>
            </a:r>
            <a:r>
              <a:rPr lang="ru-RU" sz="1200" dirty="0">
                <a:solidFill>
                  <a:schemeClr val="tx1"/>
                </a:solidFill>
                <a:latin typeface="Times New Roman" panose="02020603050405020304" pitchFamily="18" charset="0"/>
                <a:cs typeface="Times New Roman" panose="02020603050405020304" pitchFamily="18" charset="0"/>
              </a:rPr>
              <a:t> де </a:t>
            </a:r>
            <a:r>
              <a:rPr lang="ru-RU" sz="1200" dirty="0" err="1">
                <a:solidFill>
                  <a:schemeClr val="tx1"/>
                </a:solidFill>
                <a:latin typeface="Times New Roman" panose="02020603050405020304" pitchFamily="18" charset="0"/>
                <a:cs typeface="Times New Roman" panose="02020603050405020304" pitchFamily="18" charset="0"/>
              </a:rPr>
              <a:t>ақпараттық</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жүйелердің</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біріктірілмеуі</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Бұл</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өз</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кезегінде</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диагноздардың</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қайталануына</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және</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нозологиялар</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санының</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жасанды</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түрде</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артуына</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әкелуі</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err="1">
                <a:solidFill>
                  <a:schemeClr val="tx1"/>
                </a:solidFill>
                <a:latin typeface="Times New Roman" panose="02020603050405020304" pitchFamily="18" charset="0"/>
                <a:cs typeface="Times New Roman" panose="02020603050405020304" pitchFamily="18" charset="0"/>
              </a:rPr>
              <a:t>мүмкі</a:t>
            </a:r>
            <a:r>
              <a:rPr lang="ru-RU" sz="1200" dirty="0">
                <a:solidFill>
                  <a:schemeClr val="tx1"/>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CF23985A-AA4A-C071-CB6A-1BACDC585531}"/>
              </a:ext>
            </a:extLst>
          </p:cNvPr>
          <p:cNvSpPr txBox="1"/>
          <p:nvPr/>
        </p:nvSpPr>
        <p:spPr>
          <a:xfrm>
            <a:off x="197095" y="2784603"/>
            <a:ext cx="7509910" cy="1200329"/>
          </a:xfrm>
          <a:prstGeom prst="rect">
            <a:avLst/>
          </a:prstGeom>
          <a:solidFill>
            <a:schemeClr val="accent2">
              <a:lumMod val="40000"/>
              <a:lumOff val="60000"/>
            </a:schemeClr>
          </a:solidFill>
          <a:ln w="19050">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1. </a:t>
            </a:r>
            <a:r>
              <a:rPr lang="ru-RU" sz="1200" dirty="0" err="1">
                <a:latin typeface="Times New Roman" panose="02020603050405020304" pitchFamily="18" charset="0"/>
                <a:cs typeface="Times New Roman" panose="02020603050405020304" pitchFamily="18" charset="0"/>
              </a:rPr>
              <a:t>Созылмалы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аурулары</a:t>
            </a:r>
            <a:r>
              <a:rPr lang="ru-RU" sz="1200" dirty="0">
                <a:latin typeface="Times New Roman" panose="02020603050405020304" pitchFamily="18" charset="0"/>
                <a:cs typeface="Times New Roman" panose="02020603050405020304" pitchFamily="18" charset="0"/>
              </a:rPr>
              <a:t> бар </a:t>
            </a:r>
            <a:r>
              <a:rPr lang="ru-RU" sz="1200" dirty="0" err="1">
                <a:latin typeface="Times New Roman" panose="02020603050405020304" pitchFamily="18" charset="0"/>
                <a:cs typeface="Times New Roman" panose="02020603050405020304" pitchFamily="18" charset="0"/>
              </a:rPr>
              <a:t>дәрілік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қамтамасыз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етуге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мұқтаж</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пациенттердің</a:t>
            </a:r>
            <a:r>
              <a:rPr lang="ru-RU" sz="1200" dirty="0">
                <a:latin typeface="Times New Roman" panose="02020603050405020304" pitchFamily="18" charset="0"/>
                <a:cs typeface="Times New Roman" panose="02020603050405020304" pitchFamily="18" charset="0"/>
              </a:rPr>
              <a:t> саны </a:t>
            </a:r>
            <a:r>
              <a:rPr lang="ru-RU" sz="1200" dirty="0" err="1">
                <a:latin typeface="Times New Roman" panose="02020603050405020304" pitchFamily="18" charset="0"/>
                <a:cs typeface="Times New Roman" panose="02020603050405020304" pitchFamily="18" charset="0"/>
              </a:rPr>
              <a:t>туралы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мәліметтердің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болмауы</a:t>
            </a:r>
            <a:r>
              <a:rPr lang="ru-RU" sz="12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2.Медициналық </a:t>
            </a:r>
            <a:r>
              <a:rPr lang="ru-RU" sz="1200" dirty="0" err="1">
                <a:latin typeface="Times New Roman" panose="02020603050405020304" pitchFamily="18" charset="0"/>
                <a:cs typeface="Times New Roman" panose="02020603050405020304" pitchFamily="18" charset="0"/>
              </a:rPr>
              <a:t>ұйымдар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алғаш</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рет</a:t>
            </a:r>
            <a:r>
              <a:rPr lang="ru-RU" sz="1200" dirty="0">
                <a:latin typeface="Times New Roman" panose="02020603050405020304" pitchFamily="18" charset="0"/>
                <a:cs typeface="Times New Roman" panose="02020603050405020304" pitchFamily="18" charset="0"/>
              </a:rPr>
              <a:t> «Д» </a:t>
            </a:r>
            <a:r>
              <a:rPr lang="ru-RU" sz="1200" dirty="0" err="1">
                <a:latin typeface="Times New Roman" panose="02020603050405020304" pitchFamily="18" charset="0"/>
                <a:cs typeface="Times New Roman" panose="02020603050405020304" pitchFamily="18" charset="0"/>
              </a:rPr>
              <a:t>есепке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алынатын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пациенттердің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болжамды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санын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ескермейді</a:t>
            </a:r>
            <a:r>
              <a:rPr lang="ru-RU" sz="1200" dirty="0">
                <a:latin typeface="Times New Roman" panose="02020603050405020304" pitchFamily="18" charset="0"/>
                <a:cs typeface="Times New Roman" panose="02020603050405020304" pitchFamily="18" charset="0"/>
              </a:rPr>
              <a:t>, ал </a:t>
            </a:r>
            <a:r>
              <a:rPr lang="ru-RU" sz="1200" dirty="0" err="1">
                <a:latin typeface="Times New Roman" panose="02020603050405020304" pitchFamily="18" charset="0"/>
                <a:cs typeface="Times New Roman" panose="02020603050405020304" pitchFamily="18" charset="0"/>
              </a:rPr>
              <a:t>оларды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есепке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алынған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сәттен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бастап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дәрілік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заттармен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қамтамасыз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қажет.Диспансерлік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есептегі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науқастар</a:t>
            </a:r>
            <a:r>
              <a:rPr lang="ru-RU" sz="1200" dirty="0">
                <a:latin typeface="Times New Roman" panose="02020603050405020304" pitchFamily="18" charset="0"/>
                <a:cs typeface="Times New Roman" panose="02020603050405020304" pitchFamily="18" charset="0"/>
              </a:rPr>
              <a:t> саны </a:t>
            </a:r>
            <a:r>
              <a:rPr lang="ru-RU" sz="1200" dirty="0" err="1">
                <a:latin typeface="Times New Roman" panose="02020603050405020304" pitchFamily="18" charset="0"/>
                <a:cs typeface="Times New Roman" panose="02020603050405020304" pitchFamily="18" charset="0"/>
              </a:rPr>
              <a:t>Бірыңғай</a:t>
            </a:r>
            <a:r>
              <a:rPr lang="ru-RU" sz="1200" dirty="0">
                <a:latin typeface="Times New Roman" panose="02020603050405020304" pitchFamily="18" charset="0"/>
                <a:cs typeface="Times New Roman" panose="02020603050405020304" pitchFamily="18" charset="0"/>
              </a:rPr>
              <a:t> дистрибьютор </a:t>
            </a:r>
            <a:r>
              <a:rPr lang="ru-RU" sz="1200" dirty="0" err="1">
                <a:latin typeface="Times New Roman" panose="02020603050405020304" pitchFamily="18" charset="0"/>
                <a:cs typeface="Times New Roman" panose="02020603050405020304" pitchFamily="18" charset="0"/>
              </a:rPr>
              <a:t>сатып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алатын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дәрілік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заттар</a:t>
            </a:r>
            <a:r>
              <a:rPr lang="ru-RU" sz="1200" dirty="0">
                <a:latin typeface="Times New Roman" panose="02020603050405020304" pitchFamily="18" charset="0"/>
                <a:cs typeface="Times New Roman" panose="02020603050405020304" pitchFamily="18" charset="0"/>
              </a:rPr>
              <a:t> мен </a:t>
            </a:r>
            <a:r>
              <a:rPr lang="ru-RU" sz="1200" dirty="0" err="1">
                <a:latin typeface="Times New Roman" panose="02020603050405020304" pitchFamily="18" charset="0"/>
                <a:cs typeface="Times New Roman" panose="02020603050405020304" pitchFamily="18" charset="0"/>
              </a:rPr>
              <a:t>медициналық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бұйымдар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көлемінен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айтарлықтай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асып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түседі</a:t>
            </a:r>
            <a:endParaRPr lang="ru-RU" sz="1200" dirty="0">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9660CF78-225A-5DC2-3D21-96614C3C9483}"/>
              </a:ext>
            </a:extLst>
          </p:cNvPr>
          <p:cNvSpPr txBox="1"/>
          <p:nvPr/>
        </p:nvSpPr>
        <p:spPr>
          <a:xfrm>
            <a:off x="224355" y="6315274"/>
            <a:ext cx="7509908" cy="461665"/>
          </a:xfrm>
          <a:prstGeom prst="rect">
            <a:avLst/>
          </a:prstGeom>
          <a:solidFill>
            <a:schemeClr val="accent2">
              <a:lumMod val="40000"/>
              <a:lumOff val="60000"/>
            </a:schemeClr>
          </a:solidFill>
          <a:ln w="19050">
            <a:solidFill>
              <a:schemeClr val="accent1">
                <a:lumMod val="75000"/>
              </a:schemeClr>
            </a:solidFill>
          </a:ln>
        </p:spPr>
        <p:txBody>
          <a:bodyPr wrap="square" rtlCol="0">
            <a:spAutoFit/>
          </a:bodyPr>
          <a:lstStyle/>
          <a:p>
            <a:r>
              <a:rPr lang="kk-KZ" sz="1200" kern="1200">
                <a:solidFill>
                  <a:schemeClr val="tx1"/>
                </a:solidFill>
                <a:latin typeface="Times New Roman" panose="02020603050405020304" pitchFamily="18" charset="0"/>
                <a:ea typeface="+mn-ea"/>
                <a:cs typeface="Times New Roman" panose="02020603050405020304" pitchFamily="18" charset="0"/>
              </a:rPr>
              <a:t>Өңірлік және республикалық деңгейдегі штаттан тыс бас мамандардың бюджеттік өтінімді қалыптастыру процесіне қатысу деңгейінің төмендігі.</a:t>
            </a:r>
            <a:endParaRPr lang="x-none" sz="12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78597921-0F23-1A2A-DC22-E046D2530592}"/>
              </a:ext>
            </a:extLst>
          </p:cNvPr>
          <p:cNvSpPr txBox="1"/>
          <p:nvPr/>
        </p:nvSpPr>
        <p:spPr>
          <a:xfrm>
            <a:off x="224355" y="3981064"/>
            <a:ext cx="7509907" cy="2308324"/>
          </a:xfrm>
          <a:prstGeom prst="rect">
            <a:avLst/>
          </a:prstGeom>
          <a:solidFill>
            <a:schemeClr val="accent2">
              <a:lumMod val="40000"/>
              <a:lumOff val="60000"/>
            </a:schemeClr>
          </a:solidFill>
          <a:ln w="19050">
            <a:solidFill>
              <a:schemeClr val="accent1">
                <a:lumMod val="75000"/>
              </a:schemeClr>
            </a:solidFill>
          </a:ln>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dirty="0" err="1">
                <a:solidFill>
                  <a:schemeClr val="tx1"/>
                </a:solidFill>
                <a:latin typeface="Times New Roman" panose="02020603050405020304" pitchFamily="18" charset="0"/>
                <a:ea typeface="+mn-ea"/>
                <a:cs typeface="Times New Roman" panose="02020603050405020304" pitchFamily="18" charset="0"/>
              </a:rPr>
              <a:t>Аймақтар</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және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әрбір</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медициналық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ұйым</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бөлінісінде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лимиттерді</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айқындау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бойынша</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жауапты</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құрылымды</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нақты</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анықтайтын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тетіктің</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болмауы</a:t>
            </a:r>
            <a:r>
              <a:rPr lang="ru-RU" sz="1200" kern="1200" dirty="0">
                <a:solidFill>
                  <a:schemeClr val="tx1"/>
                </a:solidFill>
                <a:latin typeface="Times New Roman" panose="02020603050405020304" pitchFamily="18" charset="0"/>
                <a:ea typeface="+mn-ea"/>
                <a:cs typeface="Times New Roman" panose="02020603050405020304" pitchFamily="18"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dirty="0" err="1">
                <a:solidFill>
                  <a:schemeClr val="tx1"/>
                </a:solidFill>
                <a:latin typeface="Times New Roman" panose="02020603050405020304" pitchFamily="18" charset="0"/>
                <a:ea typeface="+mn-ea"/>
                <a:cs typeface="Times New Roman" panose="02020603050405020304" pitchFamily="18" charset="0"/>
              </a:rPr>
              <a:t>Бюджеттік</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өтінімнің</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лимиттелуі</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келісу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кезеңінде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өтінімдердің</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қысқартылуы</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a:solidFill>
                  <a:schemeClr val="tx1"/>
                </a:solidFill>
                <a:latin typeface="Times New Roman" panose="02020603050405020304" pitchFamily="18" charset="0"/>
                <a:ea typeface="+mn-ea"/>
                <a:cs typeface="Times New Roman" panose="02020603050405020304" pitchFamily="18" charset="0"/>
              </a:rPr>
              <a:t>(</a:t>
            </a:r>
            <a:r>
              <a:rPr lang="ru-RU" sz="1200" i="1" kern="1200" dirty="0" err="1">
                <a:solidFill>
                  <a:schemeClr val="tx1"/>
                </a:solidFill>
                <a:latin typeface="Times New Roman" panose="02020603050405020304" pitchFamily="18" charset="0"/>
                <a:ea typeface="+mn-ea"/>
                <a:cs typeface="Times New Roman" panose="02020603050405020304" pitchFamily="18" charset="0"/>
              </a:rPr>
              <a:t>мысалы</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психикалық</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аурулар</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бойынша</a:t>
            </a:r>
            <a:r>
              <a:rPr lang="ru-RU" sz="1200" i="1" kern="1200" dirty="0">
                <a:solidFill>
                  <a:schemeClr val="tx1"/>
                </a:solidFill>
                <a:latin typeface="Times New Roman" panose="02020603050405020304" pitchFamily="18" charset="0"/>
                <a:ea typeface="+mn-ea"/>
                <a:cs typeface="Times New Roman" panose="02020603050405020304" pitchFamily="18" charset="0"/>
              </a:rPr>
              <a:t> 2023 </a:t>
            </a:r>
            <a:r>
              <a:rPr lang="ru-RU" sz="1200" i="1" kern="1200" dirty="0" err="1">
                <a:solidFill>
                  <a:schemeClr val="tx1"/>
                </a:solidFill>
                <a:latin typeface="Times New Roman" panose="02020603050405020304" pitchFamily="18" charset="0"/>
                <a:ea typeface="+mn-ea"/>
                <a:cs typeface="Times New Roman" panose="02020603050405020304" pitchFamily="18" charset="0"/>
              </a:rPr>
              <a:t>жылы</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дәрілік</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заттармен</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қамтамасыз</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ету</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деңгейі</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небәрі</a:t>
            </a:r>
            <a:r>
              <a:rPr lang="ru-RU" sz="1200" i="1" kern="1200" dirty="0">
                <a:solidFill>
                  <a:schemeClr val="tx1"/>
                </a:solidFill>
                <a:latin typeface="Times New Roman" panose="02020603050405020304" pitchFamily="18" charset="0"/>
                <a:ea typeface="+mn-ea"/>
                <a:cs typeface="Times New Roman" panose="02020603050405020304" pitchFamily="18" charset="0"/>
              </a:rPr>
              <a:t> 21%-</a:t>
            </a:r>
            <a:r>
              <a:rPr lang="ru-RU" sz="1200" i="1" kern="1200" dirty="0" err="1">
                <a:solidFill>
                  <a:schemeClr val="tx1"/>
                </a:solidFill>
                <a:latin typeface="Times New Roman" panose="02020603050405020304" pitchFamily="18" charset="0"/>
                <a:ea typeface="+mn-ea"/>
                <a:cs typeface="Times New Roman" panose="02020603050405020304" pitchFamily="18" charset="0"/>
              </a:rPr>
              <a:t>ды</a:t>
            </a:r>
            <a:r>
              <a:rPr lang="ru-RU" sz="1200" i="1" kern="1200" dirty="0">
                <a:solidFill>
                  <a:schemeClr val="tx1"/>
                </a:solidFill>
                <a:latin typeface="Times New Roman" panose="02020603050405020304" pitchFamily="18" charset="0"/>
                <a:ea typeface="+mn-ea"/>
                <a:cs typeface="Times New Roman" panose="02020603050405020304" pitchFamily="18" charset="0"/>
              </a:rPr>
              <a:t> </a:t>
            </a:r>
            <a:r>
              <a:rPr lang="ru-RU" sz="1200" i="1" kern="1200" dirty="0" err="1">
                <a:solidFill>
                  <a:schemeClr val="tx1"/>
                </a:solidFill>
                <a:latin typeface="Times New Roman" panose="02020603050405020304" pitchFamily="18" charset="0"/>
                <a:ea typeface="+mn-ea"/>
                <a:cs typeface="Times New Roman" panose="02020603050405020304" pitchFamily="18" charset="0"/>
              </a:rPr>
              <a:t>құрады</a:t>
            </a:r>
            <a:r>
              <a:rPr lang="ru-RU" sz="1200" kern="1200" dirty="0">
                <a:solidFill>
                  <a:schemeClr val="tx1"/>
                </a:solidFill>
                <a:latin typeface="Times New Roman" panose="02020603050405020304" pitchFamily="18" charset="0"/>
                <a:ea typeface="+mn-ea"/>
                <a:cs typeface="Times New Roman" panose="02020603050405020304" pitchFamily="18"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kk-KZ" sz="1200" kern="1200" dirty="0">
                <a:solidFill>
                  <a:schemeClr val="dk1"/>
                </a:solidFill>
                <a:latin typeface="Times New Roman" panose="02020603050405020304" pitchFamily="18" charset="0"/>
                <a:ea typeface="+mn-ea"/>
                <a:cs typeface="Times New Roman" panose="02020603050405020304" pitchFamily="18" charset="0"/>
              </a:rPr>
              <a:t> Дәрілік заттардың кемінде 50%-ы (мемлекеттік емханалар мен ірі қалалық көпбейінді медициналық ұйымдар – ЖШС форматында) орфандық аурулары бар пациенттерге жоспарланады.</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kk-KZ" sz="1200" kern="1200" dirty="0">
                <a:solidFill>
                  <a:schemeClr val="dk1"/>
                </a:solidFill>
                <a:latin typeface="Times New Roman" panose="02020603050405020304" pitchFamily="18" charset="0"/>
                <a:ea typeface="+mn-ea"/>
                <a:cs typeface="Times New Roman" panose="02020603050405020304" pitchFamily="18" charset="0"/>
              </a:rPr>
              <a:t> Дәрілік заттарға қалыптастырылған қажеттілік ӘМСҚ деңгейінде 30-50%-ға қысқартылады. Қысқарту өзге нозологиялар (артериялық гипертензия, ишемиялық жүрек ауруы, бронх демікпесі,ӨСОА, эпилепсия, психикалық аурулар) есебінен жүргізіледі, бұл өз кезегінде әлеуметтік шиеленіске алып келеді.</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kk-KZ" sz="1200" kern="1200" dirty="0">
                <a:solidFill>
                  <a:schemeClr val="dk1"/>
                </a:solidFill>
                <a:latin typeface="Times New Roman" panose="02020603050405020304" pitchFamily="18" charset="0"/>
                <a:ea typeface="+mn-ea"/>
                <a:cs typeface="Times New Roman" panose="02020603050405020304" pitchFamily="18" charset="0"/>
              </a:rPr>
              <a:t>Орфандық аурулары бар пациенттер үшін жергілікті бюджет есебінен дәрілік заттарды сатып алу кезінде ұзақ күту мерзімдері орын алады (ҚР ДСМ-нің 2020 жылғы № ҚР ДСМ-142 бұйрығына сәйкес, орфандық аурулар мен оларды емдеуге арналған дәрілік заттар тізбесі бекітілген).</a:t>
            </a:r>
            <a:endParaRPr lang="x-none" sz="1100" kern="1200" dirty="0">
              <a:solidFill>
                <a:schemeClr val="dk1"/>
              </a:solidFill>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F24485E1-D2EF-8210-2862-FB6F755E593F}"/>
              </a:ext>
            </a:extLst>
          </p:cNvPr>
          <p:cNvSpPr txBox="1"/>
          <p:nvPr/>
        </p:nvSpPr>
        <p:spPr>
          <a:xfrm>
            <a:off x="8076858" y="587376"/>
            <a:ext cx="4048467" cy="2123658"/>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ru-RU" sz="1200" kern="1200" dirty="0">
                <a:solidFill>
                  <a:schemeClr val="tx1"/>
                </a:solidFill>
                <a:latin typeface="Times New Roman" panose="02020603050405020304" pitchFamily="18" charset="0"/>
                <a:ea typeface="+mn-ea"/>
                <a:cs typeface="Times New Roman" panose="02020603050405020304" pitchFamily="18" charset="0"/>
              </a:rPr>
              <a:t>1.Амбулаториялық </a:t>
            </a:r>
            <a:r>
              <a:rPr lang="ru-RU" sz="1200" kern="1200" dirty="0" err="1">
                <a:solidFill>
                  <a:schemeClr val="tx1"/>
                </a:solidFill>
                <a:latin typeface="Times New Roman" panose="02020603050405020304" pitchFamily="18" charset="0"/>
                <a:ea typeface="+mn-ea"/>
                <a:cs typeface="Times New Roman" panose="02020603050405020304" pitchFamily="18" charset="0"/>
              </a:rPr>
              <a:t>дәрілік</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қамтамасыз</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ету</a:t>
            </a:r>
            <a:r>
              <a:rPr lang="ru-RU" sz="1200" kern="1200" dirty="0">
                <a:solidFill>
                  <a:schemeClr val="tx1"/>
                </a:solidFill>
                <a:latin typeface="Times New Roman" panose="02020603050405020304" pitchFamily="18" charset="0"/>
                <a:ea typeface="+mn-ea"/>
                <a:cs typeface="Times New Roman" panose="02020603050405020304" pitchFamily="18" charset="0"/>
              </a:rPr>
              <a:t> (АДҚ) </a:t>
            </a:r>
            <a:r>
              <a:rPr lang="ru-RU" sz="1200" kern="1200" dirty="0" err="1">
                <a:solidFill>
                  <a:schemeClr val="tx1"/>
                </a:solidFill>
                <a:latin typeface="Times New Roman" panose="02020603050405020304" pitchFamily="18" charset="0"/>
                <a:ea typeface="+mn-ea"/>
                <a:cs typeface="Times New Roman" panose="02020603050405020304" pitchFamily="18" charset="0"/>
              </a:rPr>
              <a:t>шеңберінде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дәрілік</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заттарға</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персонификацияланған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қажеттілікті</a:t>
            </a:r>
            <a:r>
              <a:rPr lang="ru-RU" sz="1200" kern="1200" dirty="0">
                <a:solidFill>
                  <a:schemeClr val="tx1"/>
                </a:solidFill>
                <a:latin typeface="Times New Roman" panose="02020603050405020304" pitchFamily="18" charset="0"/>
                <a:ea typeface="+mn-ea"/>
                <a:cs typeface="Times New Roman" panose="02020603050405020304" pitchFamily="18" charset="0"/>
              </a:rPr>
              <a:t> ИСЛО </a:t>
            </a:r>
            <a:r>
              <a:rPr lang="ru-RU" sz="1200" kern="1200" dirty="0" err="1">
                <a:solidFill>
                  <a:schemeClr val="tx1"/>
                </a:solidFill>
                <a:latin typeface="Times New Roman" panose="02020603050405020304" pitchFamily="18" charset="0"/>
                <a:ea typeface="+mn-ea"/>
                <a:cs typeface="Times New Roman" panose="02020603050405020304" pitchFamily="18" charset="0"/>
              </a:rPr>
              <a:t>жүйесіндегі</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тарихи</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тұтынуды</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ескере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отырып</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учаске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медициналық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ұйым</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өңір</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және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республикалық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деңгейде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қалыптастыру</a:t>
            </a:r>
            <a:r>
              <a:rPr lang="ru-RU" sz="1200" kern="1200" dirty="0">
                <a:solidFill>
                  <a:schemeClr val="tx1"/>
                </a:solidFill>
                <a:latin typeface="Times New Roman" panose="02020603050405020304" pitchFamily="18" charset="0"/>
                <a:ea typeface="+mn-ea"/>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ru-RU" sz="1200" dirty="0">
                <a:latin typeface="Times New Roman" panose="02020603050405020304" pitchFamily="18" charset="0"/>
                <a:cs typeface="Times New Roman" panose="02020603050405020304" pitchFamily="18" charset="0"/>
              </a:rPr>
              <a:t>2.</a:t>
            </a:r>
            <a:r>
              <a:rPr lang="ru-RU" sz="1200" kern="1200" dirty="0">
                <a:solidFill>
                  <a:schemeClr val="tx1"/>
                </a:solidFill>
                <a:latin typeface="Times New Roman" panose="02020603050405020304" pitchFamily="18" charset="0"/>
                <a:ea typeface="+mn-ea"/>
                <a:cs typeface="Times New Roman" panose="02020603050405020304" pitchFamily="18" charset="0"/>
              </a:rPr>
              <a:t>Дәрілік </a:t>
            </a:r>
            <a:r>
              <a:rPr lang="ru-RU" sz="1200" kern="1200" dirty="0" err="1">
                <a:solidFill>
                  <a:schemeClr val="tx1"/>
                </a:solidFill>
                <a:latin typeface="Times New Roman" panose="02020603050405020304" pitchFamily="18" charset="0"/>
                <a:ea typeface="+mn-ea"/>
                <a:cs typeface="Times New Roman" panose="02020603050405020304" pitchFamily="18" charset="0"/>
              </a:rPr>
              <a:t>заттарға</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жылдық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шекті</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қажеттілікті</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ескеретін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форматтық-логикалық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бақылау</a:t>
            </a:r>
            <a:r>
              <a:rPr lang="ru-RU" sz="1200" kern="1200" dirty="0">
                <a:solidFill>
                  <a:schemeClr val="tx1"/>
                </a:solidFill>
                <a:latin typeface="Times New Roman" panose="02020603050405020304" pitchFamily="18" charset="0"/>
                <a:ea typeface="+mn-ea"/>
                <a:cs typeface="Times New Roman" panose="02020603050405020304" pitchFamily="18" charset="0"/>
              </a:rPr>
              <a:t> (ФЛБ) </a:t>
            </a:r>
            <a:r>
              <a:rPr lang="ru-RU" sz="1200" kern="1200" dirty="0" err="1">
                <a:solidFill>
                  <a:schemeClr val="tx1"/>
                </a:solidFill>
                <a:latin typeface="Times New Roman" panose="02020603050405020304" pitchFamily="18" charset="0"/>
                <a:ea typeface="+mn-ea"/>
                <a:cs typeface="Times New Roman" panose="02020603050405020304" pitchFamily="18" charset="0"/>
              </a:rPr>
              <a:t>жүйесін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әзірлеу</a:t>
            </a:r>
            <a:r>
              <a:rPr lang="ru-RU" sz="1200" kern="1200" dirty="0">
                <a:solidFill>
                  <a:schemeClr val="tx1"/>
                </a:solidFill>
                <a:latin typeface="Times New Roman" panose="02020603050405020304" pitchFamily="18" charset="0"/>
                <a:ea typeface="+mn-ea"/>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ru-RU" sz="1200" kern="1200" dirty="0">
                <a:solidFill>
                  <a:schemeClr val="tx1"/>
                </a:solidFill>
                <a:latin typeface="Times New Roman" panose="02020603050405020304" pitchFamily="18" charset="0"/>
                <a:ea typeface="+mn-ea"/>
                <a:cs typeface="Times New Roman" panose="02020603050405020304" pitchFamily="18" charset="0"/>
              </a:rPr>
              <a:t>3.Динамикалық </a:t>
            </a:r>
            <a:r>
              <a:rPr lang="ru-RU" sz="1200" kern="1200" dirty="0" err="1">
                <a:solidFill>
                  <a:schemeClr val="tx1"/>
                </a:solidFill>
                <a:latin typeface="Times New Roman" panose="02020603050405020304" pitchFamily="18" charset="0"/>
                <a:ea typeface="+mn-ea"/>
                <a:cs typeface="Times New Roman" panose="02020603050405020304" pitchFamily="18" charset="0"/>
              </a:rPr>
              <a:t>бақылауда</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тұрған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пациенттер</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үшін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дәрілік</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заттарға</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қажеттілікті</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автоматты</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түрде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қалыптастыру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және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жолдау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мақсатында</a:t>
            </a:r>
            <a:r>
              <a:rPr lang="ru-RU" sz="1200" kern="1200" dirty="0">
                <a:solidFill>
                  <a:schemeClr val="tx1"/>
                </a:solidFill>
                <a:latin typeface="Times New Roman" panose="02020603050405020304" pitchFamily="18" charset="0"/>
                <a:ea typeface="+mn-ea"/>
                <a:cs typeface="Times New Roman" panose="02020603050405020304" pitchFamily="18" charset="0"/>
              </a:rPr>
              <a:t> ИСЛО, ЭРДБ, ЕФИС </a:t>
            </a:r>
            <a:r>
              <a:rPr lang="ru-RU" sz="1200" kern="1200" dirty="0" err="1">
                <a:solidFill>
                  <a:schemeClr val="tx1"/>
                </a:solidFill>
                <a:latin typeface="Times New Roman" panose="02020603050405020304" pitchFamily="18" charset="0"/>
                <a:ea typeface="+mn-ea"/>
                <a:cs typeface="Times New Roman" panose="02020603050405020304" pitchFamily="18" charset="0"/>
              </a:rPr>
              <a:t>ақпараттық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жүйелерін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интеграциялау</a:t>
            </a:r>
            <a:r>
              <a:rPr lang="ru-RU" sz="1200" kern="1200" dirty="0">
                <a:solidFill>
                  <a:schemeClr val="tx1"/>
                </a:solidFill>
                <a:latin typeface="Times New Roman" panose="02020603050405020304" pitchFamily="18" charset="0"/>
                <a:ea typeface="+mn-ea"/>
                <a:cs typeface="Times New Roman" panose="02020603050405020304" pitchFamily="18" charset="0"/>
              </a:rPr>
              <a:t>.</a:t>
            </a:r>
          </a:p>
        </p:txBody>
      </p:sp>
      <p:sp>
        <p:nvSpPr>
          <p:cNvPr id="20" name="TextBox 19">
            <a:extLst>
              <a:ext uri="{FF2B5EF4-FFF2-40B4-BE49-F238E27FC236}">
                <a16:creationId xmlns:a16="http://schemas.microsoft.com/office/drawing/2014/main" id="{7224B197-5157-E8BA-45BC-D98EA9B35AFC}"/>
              </a:ext>
            </a:extLst>
          </p:cNvPr>
          <p:cNvSpPr txBox="1"/>
          <p:nvPr/>
        </p:nvSpPr>
        <p:spPr>
          <a:xfrm>
            <a:off x="8076858" y="2768184"/>
            <a:ext cx="4048467" cy="1569660"/>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ru-RU" sz="1200" kern="1200" dirty="0">
                <a:solidFill>
                  <a:schemeClr val="tx1"/>
                </a:solidFill>
                <a:latin typeface="Times New Roman" panose="02020603050405020304" pitchFamily="18" charset="0"/>
                <a:ea typeface="+mn-ea"/>
                <a:cs typeface="Times New Roman" panose="02020603050405020304" pitchFamily="18" charset="0"/>
              </a:rPr>
              <a:t>1.Жыл </a:t>
            </a:r>
            <a:r>
              <a:rPr lang="ru-RU" sz="1200" kern="1200" dirty="0" err="1">
                <a:solidFill>
                  <a:schemeClr val="tx1"/>
                </a:solidFill>
                <a:latin typeface="Times New Roman" panose="02020603050405020304" pitchFamily="18" charset="0"/>
                <a:ea typeface="+mn-ea"/>
                <a:cs typeface="Times New Roman" panose="02020603050405020304" pitchFamily="18" charset="0"/>
              </a:rPr>
              <a:t>бойы</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амбулаториялық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дәрілік</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қамтамасыз</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етуді</a:t>
            </a:r>
            <a:r>
              <a:rPr lang="ru-RU" sz="1200" kern="1200" dirty="0">
                <a:solidFill>
                  <a:schemeClr val="tx1"/>
                </a:solidFill>
                <a:latin typeface="Times New Roman" panose="02020603050405020304" pitchFamily="18" charset="0"/>
                <a:ea typeface="+mn-ea"/>
                <a:cs typeface="Times New Roman" panose="02020603050405020304" pitchFamily="18" charset="0"/>
              </a:rPr>
              <a:t> (АДҚ) </a:t>
            </a:r>
            <a:r>
              <a:rPr lang="ru-RU" sz="1200" kern="1200" dirty="0" err="1">
                <a:solidFill>
                  <a:schemeClr val="tx1"/>
                </a:solidFill>
                <a:latin typeface="Times New Roman" panose="02020603050405020304" pitchFamily="18" charset="0"/>
                <a:ea typeface="+mn-ea"/>
                <a:cs typeface="Times New Roman" panose="02020603050405020304" pitchFamily="18" charset="0"/>
              </a:rPr>
              <a:t>алатын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және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дәрілік</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қамтамасыз</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етуге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мұқтаж</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нақты</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пациенттердің</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санын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анықтау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үшін</a:t>
            </a:r>
            <a:r>
              <a:rPr lang="ru-RU" sz="1200" kern="1200" dirty="0">
                <a:solidFill>
                  <a:schemeClr val="tx1"/>
                </a:solidFill>
                <a:latin typeface="Times New Roman" panose="02020603050405020304" pitchFamily="18" charset="0"/>
                <a:ea typeface="+mn-ea"/>
                <a:cs typeface="Times New Roman" panose="02020603050405020304" pitchFamily="18" charset="0"/>
              </a:rPr>
              <a:t> ЭРДБ </a:t>
            </a:r>
            <a:r>
              <a:rPr lang="ru-RU" sz="1200" kern="1200" dirty="0" err="1">
                <a:solidFill>
                  <a:schemeClr val="tx1"/>
                </a:solidFill>
                <a:latin typeface="Times New Roman" panose="02020603050405020304" pitchFamily="18" charset="0"/>
                <a:ea typeface="+mn-ea"/>
                <a:cs typeface="Times New Roman" panose="02020603050405020304" pitchFamily="18" charset="0"/>
              </a:rPr>
              <a:t>ақпараттық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жүйесінен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алынған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деректерге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талдау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жүргізу</a:t>
            </a:r>
            <a:r>
              <a:rPr lang="ru-RU" sz="1200" kern="1200" dirty="0">
                <a:solidFill>
                  <a:schemeClr val="tx1"/>
                </a:solidFill>
                <a:latin typeface="Times New Roman" panose="02020603050405020304" pitchFamily="18" charset="0"/>
                <a:ea typeface="+mn-ea"/>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ru-RU" sz="1200" kern="1200" dirty="0">
                <a:solidFill>
                  <a:schemeClr val="tx1"/>
                </a:solidFill>
                <a:latin typeface="Times New Roman" panose="02020603050405020304" pitchFamily="18" charset="0"/>
                <a:ea typeface="+mn-ea"/>
                <a:cs typeface="Times New Roman" panose="02020603050405020304" pitchFamily="18" charset="0"/>
              </a:rPr>
              <a:t>2.ЭРДБ-де </a:t>
            </a:r>
            <a:r>
              <a:rPr lang="ru-RU" sz="1200" kern="1200" dirty="0" err="1">
                <a:solidFill>
                  <a:schemeClr val="tx1"/>
                </a:solidFill>
                <a:latin typeface="Times New Roman" panose="02020603050405020304" pitchFamily="18" charset="0"/>
                <a:ea typeface="+mn-ea"/>
                <a:cs typeface="Times New Roman" panose="02020603050405020304" pitchFamily="18" charset="0"/>
              </a:rPr>
              <a:t>диспансерлік</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есепте</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тұрған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пациенттер</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арасынан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дәрілік</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заттарға</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мұқтаж</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пациенттерді</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тіркеу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мүмкіндігін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қарастыра</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отырып</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ақпараттық</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жүйелерді</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біріктіру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интеграциялау</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мәселесін</a:t>
            </a:r>
            <a:r>
              <a:rPr lang="ru-RU" sz="1200" kern="1200" dirty="0">
                <a:solidFill>
                  <a:schemeClr val="tx1"/>
                </a:solidFill>
                <a:latin typeface="Times New Roman" panose="02020603050405020304" pitchFamily="18" charset="0"/>
                <a:ea typeface="+mn-ea"/>
                <a:cs typeface="Times New Roman" panose="02020603050405020304" pitchFamily="18" charset="0"/>
              </a:rPr>
              <a:t> </a:t>
            </a:r>
            <a:r>
              <a:rPr lang="ru-RU" sz="1200" kern="1200" dirty="0" err="1">
                <a:solidFill>
                  <a:schemeClr val="tx1"/>
                </a:solidFill>
                <a:latin typeface="Times New Roman" panose="02020603050405020304" pitchFamily="18" charset="0"/>
                <a:ea typeface="+mn-ea"/>
                <a:cs typeface="Times New Roman" panose="02020603050405020304" pitchFamily="18" charset="0"/>
              </a:rPr>
              <a:t>пысықтау</a:t>
            </a:r>
            <a:r>
              <a:rPr lang="ru-RU" sz="1200" kern="1200" dirty="0">
                <a:solidFill>
                  <a:schemeClr val="tx1"/>
                </a:solidFill>
                <a:latin typeface="Times New Roman" panose="02020603050405020304" pitchFamily="18" charset="0"/>
                <a:ea typeface="+mn-ea"/>
                <a:cs typeface="Times New Roman" panose="02020603050405020304" pitchFamily="18" charset="0"/>
              </a:rPr>
              <a:t>.</a:t>
            </a:r>
          </a:p>
        </p:txBody>
      </p:sp>
      <p:sp>
        <p:nvSpPr>
          <p:cNvPr id="22" name="TextBox 21">
            <a:extLst>
              <a:ext uri="{FF2B5EF4-FFF2-40B4-BE49-F238E27FC236}">
                <a16:creationId xmlns:a16="http://schemas.microsoft.com/office/drawing/2014/main" id="{64C665E1-BB57-5D4D-7E09-1A270BE33B8A}"/>
              </a:ext>
            </a:extLst>
          </p:cNvPr>
          <p:cNvSpPr txBox="1"/>
          <p:nvPr/>
        </p:nvSpPr>
        <p:spPr>
          <a:xfrm>
            <a:off x="8128987" y="6111954"/>
            <a:ext cx="3944207" cy="646331"/>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marL="0" lvl="0" algn="l" defTabSz="914400" rtl="0" eaLnBrk="1" latinLnBrk="0" hangingPunct="1">
              <a:buFontTx/>
              <a:buNone/>
            </a:pPr>
            <a:r>
              <a:rPr lang="ru-RU" sz="1200" dirty="0" err="1">
                <a:latin typeface="Times New Roman" panose="02020603050405020304" pitchFamily="18" charset="0"/>
                <a:cs typeface="Times New Roman" panose="02020603050405020304" pitchFamily="18" charset="0"/>
              </a:rPr>
              <a:t>Бюджеттік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өтінімді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келісу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процесіне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өңірлік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деңгейдегі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штаттан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тыс</a:t>
            </a:r>
            <a:r>
              <a:rPr lang="ru-RU" sz="1200" dirty="0">
                <a:latin typeface="Times New Roman" panose="02020603050405020304" pitchFamily="18" charset="0"/>
                <a:cs typeface="Times New Roman" panose="02020603050405020304" pitchFamily="18" charset="0"/>
              </a:rPr>
              <a:t> бас </a:t>
            </a:r>
            <a:r>
              <a:rPr lang="ru-RU" sz="1200" dirty="0" err="1">
                <a:latin typeface="Times New Roman" panose="02020603050405020304" pitchFamily="18" charset="0"/>
                <a:cs typeface="Times New Roman" panose="02020603050405020304" pitchFamily="18" charset="0"/>
              </a:rPr>
              <a:t>мамандар</a:t>
            </a:r>
            <a:r>
              <a:rPr lang="ru-RU" sz="1200" dirty="0">
                <a:latin typeface="Times New Roman" panose="02020603050405020304" pitchFamily="18" charset="0"/>
                <a:cs typeface="Times New Roman" panose="02020603050405020304" pitchFamily="18" charset="0"/>
              </a:rPr>
              <a:t> мен Қ Р </a:t>
            </a:r>
            <a:r>
              <a:rPr lang="ru-RU" sz="1200" dirty="0" err="1">
                <a:latin typeface="Times New Roman" panose="02020603050405020304" pitchFamily="18" charset="0"/>
                <a:cs typeface="Times New Roman" panose="02020603050405020304" pitchFamily="18" charset="0"/>
              </a:rPr>
              <a:t>Денсаулық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сақтау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министрлігінің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үйлестірілген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жұмысын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енгізу</a:t>
            </a:r>
            <a:endParaRPr lang="ru-RU" sz="12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id="{068AD5F7-866B-0693-AB99-625BAEC8F7D7}"/>
              </a:ext>
            </a:extLst>
          </p:cNvPr>
          <p:cNvSpPr txBox="1"/>
          <p:nvPr/>
        </p:nvSpPr>
        <p:spPr>
          <a:xfrm>
            <a:off x="8076858" y="4350396"/>
            <a:ext cx="3944207" cy="1569660"/>
          </a:xfrm>
          <a:prstGeom prst="rect">
            <a:avLst/>
          </a:prstGeom>
          <a:solidFill>
            <a:schemeClr val="accent1">
              <a:lumMod val="20000"/>
              <a:lumOff val="80000"/>
            </a:schemeClr>
          </a:solidFill>
          <a:ln w="19050">
            <a:solidFill>
              <a:schemeClr val="accent1">
                <a:lumMod val="75000"/>
              </a:schemeClr>
            </a:solidFill>
          </a:ln>
        </p:spPr>
        <p:txBody>
          <a:bodyPr wrap="square" rtlCol="0">
            <a:spAutoFit/>
          </a:bodyPr>
          <a:lstStyle/>
          <a:p>
            <a:pPr lvl="0" algn="l" defTabSz="914400" rtl="0" eaLnBrk="1" latinLnBrk="0" hangingPunct="1"/>
            <a:r>
              <a:rPr lang="kk-KZ" sz="1200" kern="1200" dirty="0">
                <a:solidFill>
                  <a:schemeClr val="tx1"/>
                </a:solidFill>
                <a:latin typeface="Times New Roman" panose="02020603050405020304" pitchFamily="18" charset="0"/>
                <a:ea typeface="+mn-ea"/>
                <a:cs typeface="Times New Roman" panose="02020603050405020304" pitchFamily="18" charset="0"/>
              </a:rPr>
              <a:t>1. ҚР ДСМ Бюджеттік департаментіне өңірлер бөлінісінде бөлінген сомаға негіздеме бере отырып, дәрілік заттар мен медициналық бұйымдарға арналған қаржы қаражатын бөлу функциясын бекіту.</a:t>
            </a:r>
          </a:p>
          <a:p>
            <a:pPr lvl="0" algn="l" defTabSz="914400" rtl="0" eaLnBrk="1" latinLnBrk="0" hangingPunct="1"/>
            <a:r>
              <a:rPr lang="kk-KZ" sz="1200" kern="1200" dirty="0">
                <a:solidFill>
                  <a:schemeClr val="tx1"/>
                </a:solidFill>
                <a:latin typeface="Times New Roman" panose="02020603050405020304" pitchFamily="18" charset="0"/>
                <a:ea typeface="+mn-ea"/>
                <a:cs typeface="Times New Roman" panose="02020603050405020304" pitchFamily="18" charset="0"/>
              </a:rPr>
              <a:t>(ӘМСҚ) мекемесіне  диспансерлік есепте тұрған және дәрілік заттарға мұқтаж пациенттерге жазылған рецептілер бойынша қамтамасыз етуді бақылау және төлем жүргізу функциясын қалдыру.</a:t>
            </a:r>
            <a:endParaRPr lang="x-none" sz="12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24" name="Стрелка: шеврон 23">
            <a:extLst>
              <a:ext uri="{FF2B5EF4-FFF2-40B4-BE49-F238E27FC236}">
                <a16:creationId xmlns:a16="http://schemas.microsoft.com/office/drawing/2014/main" id="{47D4BEDA-0980-1CA1-4491-A0756EA57731}"/>
              </a:ext>
            </a:extLst>
          </p:cNvPr>
          <p:cNvSpPr/>
          <p:nvPr/>
        </p:nvSpPr>
        <p:spPr>
          <a:xfrm>
            <a:off x="7768385" y="1444505"/>
            <a:ext cx="315336" cy="471638"/>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solidFill>
                <a:schemeClr val="tx1"/>
              </a:solidFill>
            </a:endParaRPr>
          </a:p>
        </p:txBody>
      </p:sp>
      <p:sp>
        <p:nvSpPr>
          <p:cNvPr id="25" name="Стрелка: шеврон 24">
            <a:extLst>
              <a:ext uri="{FF2B5EF4-FFF2-40B4-BE49-F238E27FC236}">
                <a16:creationId xmlns:a16="http://schemas.microsoft.com/office/drawing/2014/main" id="{CF8B62E3-0817-1D45-5A8E-7392CB2AA997}"/>
              </a:ext>
            </a:extLst>
          </p:cNvPr>
          <p:cNvSpPr/>
          <p:nvPr/>
        </p:nvSpPr>
        <p:spPr>
          <a:xfrm>
            <a:off x="7734262" y="3193181"/>
            <a:ext cx="315336" cy="471638"/>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solidFill>
                <a:schemeClr val="tx1"/>
              </a:solidFill>
            </a:endParaRPr>
          </a:p>
        </p:txBody>
      </p:sp>
      <p:sp>
        <p:nvSpPr>
          <p:cNvPr id="27" name="Стрелка: шеврон 26">
            <a:extLst>
              <a:ext uri="{FF2B5EF4-FFF2-40B4-BE49-F238E27FC236}">
                <a16:creationId xmlns:a16="http://schemas.microsoft.com/office/drawing/2014/main" id="{89803DDD-B616-799D-F1CF-A79B5C224858}"/>
              </a:ext>
            </a:extLst>
          </p:cNvPr>
          <p:cNvSpPr/>
          <p:nvPr/>
        </p:nvSpPr>
        <p:spPr>
          <a:xfrm>
            <a:off x="7768385" y="4870398"/>
            <a:ext cx="315336" cy="471638"/>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solidFill>
                <a:schemeClr val="tx1"/>
              </a:solidFill>
            </a:endParaRPr>
          </a:p>
        </p:txBody>
      </p:sp>
      <p:sp>
        <p:nvSpPr>
          <p:cNvPr id="28" name="Стрелка: шеврон 27">
            <a:extLst>
              <a:ext uri="{FF2B5EF4-FFF2-40B4-BE49-F238E27FC236}">
                <a16:creationId xmlns:a16="http://schemas.microsoft.com/office/drawing/2014/main" id="{7C113F46-2735-8A14-0AAA-0635DE3A6440}"/>
              </a:ext>
            </a:extLst>
          </p:cNvPr>
          <p:cNvSpPr/>
          <p:nvPr/>
        </p:nvSpPr>
        <p:spPr>
          <a:xfrm>
            <a:off x="7827920" y="6435120"/>
            <a:ext cx="199202" cy="28191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solidFill>
                <a:schemeClr val="tx1"/>
              </a:solidFill>
            </a:endParaRPr>
          </a:p>
        </p:txBody>
      </p:sp>
    </p:spTree>
    <p:extLst>
      <p:ext uri="{BB962C8B-B14F-4D97-AF65-F5344CB8AC3E}">
        <p14:creationId xmlns:p14="http://schemas.microsoft.com/office/powerpoint/2010/main" val="47960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21235-37C4-97C2-754E-D6B688C02C02}"/>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CC2BEE27-255D-A35A-22C4-51ACF26FF6F9}"/>
              </a:ext>
            </a:extLst>
          </p:cNvPr>
          <p:cNvSpPr>
            <a:spLocks noGrp="1"/>
          </p:cNvSpPr>
          <p:nvPr>
            <p:ph idx="1"/>
          </p:nvPr>
        </p:nvSpPr>
        <p:spPr>
          <a:xfrm>
            <a:off x="245368" y="1705560"/>
            <a:ext cx="3785710" cy="5003248"/>
          </a:xfrm>
          <a:solidFill>
            <a:schemeClr val="accent1">
              <a:lumMod val="20000"/>
              <a:lumOff val="80000"/>
            </a:schemeClr>
          </a:solidFill>
          <a:ln w="19050">
            <a:solidFill>
              <a:schemeClr val="accent1">
                <a:lumMod val="75000"/>
              </a:schemeClr>
            </a:solidFill>
          </a:ln>
        </p:spPr>
        <p:txBody>
          <a:bodyPr>
            <a:normAutofit fontScale="32500" lnSpcReduction="20000"/>
          </a:bodyPr>
          <a:lstStyle/>
          <a:p>
            <a:pPr marL="0" indent="0" algn="ctr">
              <a:buNone/>
            </a:pPr>
            <a:r>
              <a:rPr lang="kk-KZ" sz="3300" b="1" dirty="0">
                <a:solidFill>
                  <a:schemeClr val="accent1">
                    <a:lumMod val="50000"/>
                  </a:schemeClr>
                </a:solidFill>
                <a:latin typeface="Times New Roman" panose="02020603050405020304" pitchFamily="18" charset="0"/>
              </a:rPr>
              <a:t>Амбулаториялық дәрілік қамтамасыз ету шеңберінде дәрілік заттарға қажеттілікті жоспарлау әдістемесінің жобасы</a:t>
            </a:r>
          </a:p>
          <a:p>
            <a:pPr marL="0" indent="0">
              <a:buNone/>
            </a:pPr>
            <a:r>
              <a:rPr lang="ru-RU" sz="3000" dirty="0">
                <a:latin typeface="Times New Roman" panose="02020603050405020304" pitchFamily="18" charset="0"/>
                <a:cs typeface="Times New Roman" panose="02020603050405020304" pitchFamily="18" charset="0"/>
              </a:rPr>
              <a:t>1. </a:t>
            </a:r>
            <a:r>
              <a:rPr lang="kk-KZ" sz="3700" dirty="0">
                <a:latin typeface="Times New Roman" panose="02020603050405020304" pitchFamily="18" charset="0"/>
                <a:cs typeface="Times New Roman" panose="02020603050405020304" pitchFamily="18" charset="0"/>
              </a:rPr>
              <a:t>ТМККК және (немесе) МӘМС жүйесі шеңберінде амбулаториялық жағдайда дәрілік заттарға қажеттілікті учаске бойынша қалыптастыру медициналық ұйымның учаскелік дәрігері тарапынан ИСЛО ақпараттық жүйесінде келесі негіздер бойынша жүзеге асырылады:</a:t>
            </a:r>
          </a:p>
          <a:p>
            <a:pPr marL="0" indent="0">
              <a:buNone/>
            </a:pPr>
            <a:r>
              <a:rPr lang="kk-KZ" sz="3700" dirty="0">
                <a:latin typeface="Times New Roman" panose="02020603050405020304" pitchFamily="18" charset="0"/>
                <a:cs typeface="Times New Roman" panose="02020603050405020304" pitchFamily="18" charset="0"/>
              </a:rPr>
              <a:t>1) АДҚ тізбесіне сәйкес белгілі бір ауру бойынша </a:t>
            </a:r>
            <a:r>
              <a:rPr lang="kk-KZ" sz="3700" dirty="0">
                <a:solidFill>
                  <a:schemeClr val="accent2">
                    <a:lumMod val="75000"/>
                  </a:schemeClr>
                </a:solidFill>
                <a:latin typeface="Times New Roman" panose="02020603050405020304" pitchFamily="18" charset="0"/>
                <a:cs typeface="Times New Roman" panose="02020603050405020304" pitchFamily="18" charset="0"/>
              </a:rPr>
              <a:t>диспансерлік есепте тұрған пациенттердің саны </a:t>
            </a:r>
            <a:r>
              <a:rPr lang="kk-KZ" sz="3700" dirty="0">
                <a:latin typeface="Times New Roman" panose="02020603050405020304" pitchFamily="18" charset="0"/>
                <a:cs typeface="Times New Roman" panose="02020603050405020304" pitchFamily="18" charset="0"/>
              </a:rPr>
              <a:t>(қажеттілікті қалыптастыру күніне ЭРДБ – Электрондық диспансерлік науқастар регистрі жүйесінде тіркелген);</a:t>
            </a:r>
          </a:p>
          <a:p>
            <a:pPr marL="0" indent="0">
              <a:buNone/>
            </a:pPr>
            <a:r>
              <a:rPr lang="kk-KZ" sz="3700" dirty="0">
                <a:solidFill>
                  <a:schemeClr val="accent2"/>
                </a:solidFill>
                <a:latin typeface="Times New Roman" panose="02020603050405020304" pitchFamily="18" charset="0"/>
                <a:cs typeface="Times New Roman" panose="02020603050405020304" pitchFamily="18" charset="0"/>
              </a:rPr>
              <a:t>2</a:t>
            </a:r>
            <a:r>
              <a:rPr lang="en-US" sz="3700" dirty="0">
                <a:solidFill>
                  <a:schemeClr val="accent2"/>
                </a:solidFill>
                <a:latin typeface="Times New Roman" panose="02020603050405020304" pitchFamily="18" charset="0"/>
                <a:cs typeface="Times New Roman" panose="02020603050405020304" pitchFamily="18" charset="0"/>
              </a:rPr>
              <a:t>) </a:t>
            </a:r>
            <a:r>
              <a:rPr lang="kk-KZ" sz="3700" dirty="0">
                <a:latin typeface="Times New Roman" panose="02020603050405020304" pitchFamily="18" charset="0"/>
                <a:cs typeface="Times New Roman" panose="02020603050405020304" pitchFamily="18" charset="0"/>
              </a:rPr>
              <a:t>Алдыңғы жылдағы (немесе кезеңдегі) </a:t>
            </a:r>
            <a:r>
              <a:rPr lang="kk-KZ" sz="3700" dirty="0">
                <a:solidFill>
                  <a:schemeClr val="accent2">
                    <a:lumMod val="75000"/>
                  </a:schemeClr>
                </a:solidFill>
                <a:latin typeface="Times New Roman" panose="02020603050405020304" pitchFamily="18" charset="0"/>
                <a:cs typeface="Times New Roman" panose="02020603050405020304" pitchFamily="18" charset="0"/>
              </a:rPr>
              <a:t>нақты тұтыну деректері</a:t>
            </a:r>
            <a:r>
              <a:rPr lang="kk-KZ" sz="3700" dirty="0">
                <a:latin typeface="Times New Roman" panose="02020603050405020304" pitchFamily="18" charset="0"/>
                <a:cs typeface="Times New Roman" panose="02020603050405020304" pitchFamily="18" charset="0"/>
              </a:rPr>
              <a:t> – ИСЛО жүйесінен алынған жазылып берілген рецептілердің статистикасы;</a:t>
            </a:r>
          </a:p>
          <a:p>
            <a:pPr marL="0" indent="0">
              <a:buNone/>
            </a:pPr>
            <a:r>
              <a:rPr lang="en-US" sz="3700" dirty="0">
                <a:latin typeface="Times New Roman" panose="02020603050405020304" pitchFamily="18" charset="0"/>
                <a:cs typeface="Times New Roman" panose="02020603050405020304" pitchFamily="18" charset="0"/>
              </a:rPr>
              <a:t>3) </a:t>
            </a:r>
            <a:r>
              <a:rPr lang="kk-KZ" sz="3700" dirty="0">
                <a:latin typeface="Times New Roman" panose="02020603050405020304" pitchFamily="18" charset="0"/>
                <a:cs typeface="Times New Roman" panose="02020603050405020304" pitchFamily="18" charset="0"/>
              </a:rPr>
              <a:t>АТХ коды, ХПА, дәрілік түрі және дозировка ескерілген түрде бір пациентке жылдық орташа қажеттілік</a:t>
            </a:r>
            <a:r>
              <a:rPr lang="kk-KZ" sz="3200" dirty="0"/>
              <a:t>.</a:t>
            </a:r>
          </a:p>
          <a:p>
            <a:pPr marL="0" indent="0">
              <a:buNone/>
            </a:pPr>
            <a:r>
              <a:rPr lang="kk-KZ" sz="3700" dirty="0">
                <a:latin typeface="Times New Roman" panose="02020603050405020304" pitchFamily="18" charset="0"/>
                <a:cs typeface="Times New Roman" panose="02020603050405020304" pitchFamily="18" charset="0"/>
              </a:rPr>
              <a:t>2.Учаскелік</a:t>
            </a:r>
            <a:r>
              <a:rPr lang="kk-KZ" sz="3700" dirty="0">
                <a:solidFill>
                  <a:schemeClr val="accent2">
                    <a:lumMod val="75000"/>
                  </a:schemeClr>
                </a:solidFill>
                <a:latin typeface="Times New Roman" panose="02020603050405020304" pitchFamily="18" charset="0"/>
                <a:cs typeface="Times New Roman" panose="02020603050405020304" pitchFamily="18" charset="0"/>
              </a:rPr>
              <a:t> дәрігер </a:t>
            </a:r>
            <a:r>
              <a:rPr lang="kk-KZ" sz="3700" dirty="0">
                <a:latin typeface="Times New Roman" panose="02020603050405020304" pitchFamily="18" charset="0"/>
                <a:cs typeface="Times New Roman" panose="02020603050405020304" pitchFamily="18" charset="0"/>
              </a:rPr>
              <a:t>алдын ала автоматты түрде қалыптастырылған персонификацияланған дәрілік заттарға </a:t>
            </a:r>
            <a:r>
              <a:rPr lang="kk-KZ" sz="3700" dirty="0">
                <a:solidFill>
                  <a:schemeClr val="accent2">
                    <a:lumMod val="75000"/>
                  </a:schemeClr>
                </a:solidFill>
                <a:latin typeface="Times New Roman" panose="02020603050405020304" pitchFamily="18" charset="0"/>
                <a:cs typeface="Times New Roman" panose="02020603050405020304" pitchFamily="18" charset="0"/>
              </a:rPr>
              <a:t>қажеттілікті тексереді </a:t>
            </a:r>
            <a:r>
              <a:rPr lang="kk-KZ" sz="3700" dirty="0">
                <a:latin typeface="Times New Roman" panose="02020603050405020304" pitchFamily="18" charset="0"/>
                <a:cs typeface="Times New Roman" panose="02020603050405020304" pitchFamily="18" charset="0"/>
              </a:rPr>
              <a:t>және ИСЛО жүйесіндегі байланыстарға сәйкес дозировка өзгерген немесе жаңа препарат қосылған жағдайларда </a:t>
            </a:r>
            <a:r>
              <a:rPr lang="kk-KZ" sz="3700" dirty="0">
                <a:solidFill>
                  <a:schemeClr val="accent2">
                    <a:lumMod val="75000"/>
                  </a:schemeClr>
                </a:solidFill>
                <a:latin typeface="Times New Roman" panose="02020603050405020304" pitchFamily="18" charset="0"/>
                <a:cs typeface="Times New Roman" panose="02020603050405020304" pitchFamily="18" charset="0"/>
              </a:rPr>
              <a:t>түзетулер </a:t>
            </a:r>
            <a:r>
              <a:rPr lang="kk-KZ" sz="3700" dirty="0">
                <a:latin typeface="Times New Roman" panose="02020603050405020304" pitchFamily="18" charset="0"/>
                <a:cs typeface="Times New Roman" panose="02020603050405020304" pitchFamily="18" charset="0"/>
              </a:rPr>
              <a:t>енгізеді</a:t>
            </a:r>
            <a:r>
              <a:rPr lang="kk-KZ" sz="3200" dirty="0"/>
              <a:t>.</a:t>
            </a:r>
          </a:p>
          <a:p>
            <a:pPr marL="0" indent="0">
              <a:buNone/>
            </a:pPr>
            <a:r>
              <a:rPr lang="kk-KZ" sz="3700" dirty="0">
                <a:latin typeface="Times New Roman" panose="02020603050405020304" pitchFamily="18" charset="0"/>
                <a:cs typeface="Times New Roman" panose="02020603050405020304" pitchFamily="18" charset="0"/>
              </a:rPr>
              <a:t>3</a:t>
            </a:r>
            <a:r>
              <a:rPr lang="kk-KZ" sz="3200" dirty="0"/>
              <a:t>. </a:t>
            </a:r>
            <a:r>
              <a:rPr lang="kk-KZ" sz="3700" dirty="0">
                <a:latin typeface="Times New Roman" panose="02020603050405020304" pitchFamily="18" charset="0"/>
                <a:cs typeface="Times New Roman" panose="02020603050405020304" pitchFamily="18" charset="0"/>
              </a:rPr>
              <a:t>Автоматты түрде қалыптастырылған деректерді ескере отырып, ИСЛО жүйесі диспансерлік есепте тұрған пациенттерге арналған дәрілік заттарға қажеттілікті электрондық форматта жинақтайды</a:t>
            </a:r>
          </a:p>
        </p:txBody>
      </p:sp>
      <p:pic>
        <p:nvPicPr>
          <p:cNvPr id="4" name="object 6">
            <a:extLst>
              <a:ext uri="{FF2B5EF4-FFF2-40B4-BE49-F238E27FC236}">
                <a16:creationId xmlns:a16="http://schemas.microsoft.com/office/drawing/2014/main" id="{74BE173E-993E-9E5C-8D9E-2EE12ABE1558}"/>
              </a:ext>
            </a:extLst>
          </p:cNvPr>
          <p:cNvPicPr/>
          <p:nvPr/>
        </p:nvPicPr>
        <p:blipFill>
          <a:blip r:embed="rId2" cstate="print"/>
          <a:stretch>
            <a:fillRect/>
          </a:stretch>
        </p:blipFill>
        <p:spPr>
          <a:xfrm>
            <a:off x="68424" y="10562"/>
            <a:ext cx="3916680" cy="843740"/>
          </a:xfrm>
          <a:prstGeom prst="rect">
            <a:avLst/>
          </a:prstGeom>
        </p:spPr>
      </p:pic>
      <p:sp>
        <p:nvSpPr>
          <p:cNvPr id="5" name="Объект 2">
            <a:extLst>
              <a:ext uri="{FF2B5EF4-FFF2-40B4-BE49-F238E27FC236}">
                <a16:creationId xmlns:a16="http://schemas.microsoft.com/office/drawing/2014/main" id="{1B05056E-2868-2869-61EA-89265A487474}"/>
              </a:ext>
            </a:extLst>
          </p:cNvPr>
          <p:cNvSpPr txBox="1">
            <a:spLocks/>
          </p:cNvSpPr>
          <p:nvPr/>
        </p:nvSpPr>
        <p:spPr>
          <a:xfrm>
            <a:off x="221381" y="884591"/>
            <a:ext cx="11848699" cy="419801"/>
          </a:xfrm>
          <a:prstGeom prst="rect">
            <a:avLst/>
          </a:prstGeom>
          <a:solidFill>
            <a:schemeClr val="accent1">
              <a:lumMod val="75000"/>
            </a:schemeClr>
          </a:solidFill>
          <a:ln w="28575">
            <a:solidFill>
              <a:srgbClr val="0070C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k-KZ" sz="1400" b="1" dirty="0">
                <a:solidFill>
                  <a:schemeClr val="bg1"/>
                </a:solidFill>
                <a:latin typeface="Times New Roman" panose="02020603050405020304" pitchFamily="18" charset="0"/>
                <a:cs typeface="Times New Roman" panose="02020603050405020304" pitchFamily="18" charset="0"/>
              </a:rPr>
              <a:t>Амбулаториялық дәрілік қамтамасыз етуді (АДҚ) жоспарлау үдерістерін цифрландыру бойынша Жол картасына сәйкес келесі іс-шаралар жүзеге асырылды</a:t>
            </a:r>
            <a:endParaRPr lang="ru-RU" sz="1400" b="1" dirty="0">
              <a:solidFill>
                <a:schemeClr val="bg1"/>
              </a:solidFill>
              <a:latin typeface="Times New Roman" panose="02020603050405020304" pitchFamily="18" charset="0"/>
              <a:cs typeface="Times New Roman" panose="02020603050405020304" pitchFamily="18" charset="0"/>
            </a:endParaRPr>
          </a:p>
        </p:txBody>
      </p:sp>
      <p:sp>
        <p:nvSpPr>
          <p:cNvPr id="10" name="Стрелка: вправо с вырезом 9">
            <a:extLst>
              <a:ext uri="{FF2B5EF4-FFF2-40B4-BE49-F238E27FC236}">
                <a16:creationId xmlns:a16="http://schemas.microsoft.com/office/drawing/2014/main" id="{3BF738C0-0ACD-707B-6A46-197F18CC2E99}"/>
              </a:ext>
            </a:extLst>
          </p:cNvPr>
          <p:cNvSpPr/>
          <p:nvPr/>
        </p:nvSpPr>
        <p:spPr>
          <a:xfrm>
            <a:off x="221380" y="1304393"/>
            <a:ext cx="11848698" cy="378805"/>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1" name="Объект 2">
            <a:extLst>
              <a:ext uri="{FF2B5EF4-FFF2-40B4-BE49-F238E27FC236}">
                <a16:creationId xmlns:a16="http://schemas.microsoft.com/office/drawing/2014/main" id="{47C663EB-F72C-6CAD-F60F-F7F7EDB83C7F}"/>
              </a:ext>
            </a:extLst>
          </p:cNvPr>
          <p:cNvSpPr txBox="1">
            <a:spLocks/>
          </p:cNvSpPr>
          <p:nvPr/>
        </p:nvSpPr>
        <p:spPr>
          <a:xfrm>
            <a:off x="4203259" y="3904155"/>
            <a:ext cx="3785710" cy="2804653"/>
          </a:xfrm>
          <a:prstGeom prst="rect">
            <a:avLst/>
          </a:prstGeom>
          <a:solidFill>
            <a:schemeClr val="accent1">
              <a:lumMod val="20000"/>
              <a:lumOff val="80000"/>
            </a:schemeClr>
          </a:solidFill>
          <a:ln w="19050">
            <a:solidFill>
              <a:schemeClr val="accent1">
                <a:lumMod val="7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1200" b="1" dirty="0">
                <a:solidFill>
                  <a:schemeClr val="accent1">
                    <a:lumMod val="50000"/>
                  </a:schemeClr>
                </a:solidFill>
                <a:latin typeface="Times New Roman" panose="02020603050405020304" pitchFamily="18" charset="0"/>
                <a:ea typeface="Times New Roman" panose="02020603050405020304" pitchFamily="18" charset="0"/>
              </a:rPr>
              <a:t>АДҚ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шеңберінде</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дәрілік</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заттарға</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қажеттілікті</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жоспарлау</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барысында</a:t>
            </a:r>
            <a:r>
              <a:rPr lang="ru-RU" sz="1200" b="1" dirty="0">
                <a:solidFill>
                  <a:schemeClr val="accent1">
                    <a:lumMod val="50000"/>
                  </a:schemeClr>
                </a:solidFill>
                <a:latin typeface="Times New Roman" panose="02020603050405020304" pitchFamily="18" charset="0"/>
                <a:ea typeface="Times New Roman" panose="02020603050405020304" pitchFamily="18" charset="0"/>
              </a:rPr>
              <a:t> ИСЛО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және</a:t>
            </a:r>
            <a:r>
              <a:rPr lang="ru-RU" sz="1200" b="1" dirty="0">
                <a:solidFill>
                  <a:schemeClr val="accent1">
                    <a:lumMod val="50000"/>
                  </a:schemeClr>
                </a:solidFill>
                <a:latin typeface="Times New Roman" panose="02020603050405020304" pitchFamily="18" charset="0"/>
                <a:ea typeface="Times New Roman" panose="02020603050405020304" pitchFamily="18" charset="0"/>
              </a:rPr>
              <a:t>/</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немесе</a:t>
            </a:r>
            <a:r>
              <a:rPr lang="ru-RU" sz="1200" b="1" dirty="0">
                <a:solidFill>
                  <a:schemeClr val="accent1">
                    <a:lumMod val="50000"/>
                  </a:schemeClr>
                </a:solidFill>
                <a:latin typeface="Times New Roman" panose="02020603050405020304" pitchFamily="18" charset="0"/>
                <a:ea typeface="Times New Roman" panose="02020603050405020304" pitchFamily="18" charset="0"/>
              </a:rPr>
              <a:t> ЕФИС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жүйелерінде</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іске</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асыру</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мақсатында</a:t>
            </a:r>
            <a:r>
              <a:rPr lang="ru-RU" sz="1200" b="1" dirty="0">
                <a:solidFill>
                  <a:schemeClr val="accent1">
                    <a:lumMod val="50000"/>
                  </a:schemeClr>
                </a:solidFill>
                <a:latin typeface="Times New Roman" panose="02020603050405020304" pitchFamily="18" charset="0"/>
                <a:ea typeface="Times New Roman" panose="02020603050405020304" pitchFamily="18" charset="0"/>
              </a:rPr>
              <a:t> ҚР ДСМ №75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және</a:t>
            </a:r>
            <a:r>
              <a:rPr lang="ru-RU" sz="1200" b="1" dirty="0">
                <a:solidFill>
                  <a:schemeClr val="accent1">
                    <a:lumMod val="50000"/>
                  </a:schemeClr>
                </a:solidFill>
                <a:latin typeface="Times New Roman" panose="02020603050405020304" pitchFamily="18" charset="0"/>
                <a:ea typeface="Times New Roman" panose="02020603050405020304" pitchFamily="18" charset="0"/>
              </a:rPr>
              <a:t> №88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бұйрықтарына</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сәйкес</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дәрілік</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заттардың</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сәйкестендіру</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байланыстыру</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кестесі</a:t>
            </a:r>
            <a:r>
              <a:rPr lang="ru-RU" sz="1200" b="1" dirty="0">
                <a:solidFill>
                  <a:schemeClr val="accent1">
                    <a:lumMod val="50000"/>
                  </a:schemeClr>
                </a:solidFill>
                <a:latin typeface="Times New Roman" panose="02020603050405020304" pitchFamily="18" charset="0"/>
                <a:ea typeface="Times New Roman" panose="02020603050405020304" pitchFamily="18" charset="0"/>
              </a:rPr>
              <a:t> </a:t>
            </a:r>
            <a:r>
              <a:rPr lang="ru-RU" sz="1200" b="1" dirty="0" err="1">
                <a:solidFill>
                  <a:schemeClr val="accent1">
                    <a:lumMod val="50000"/>
                  </a:schemeClr>
                </a:solidFill>
                <a:latin typeface="Times New Roman" panose="02020603050405020304" pitchFamily="18" charset="0"/>
                <a:ea typeface="Times New Roman" panose="02020603050405020304" pitchFamily="18" charset="0"/>
              </a:rPr>
              <a:t>қалыптастырылды</a:t>
            </a:r>
            <a:r>
              <a:rPr lang="ru-RU" sz="1200" b="1" dirty="0">
                <a:solidFill>
                  <a:schemeClr val="accent1">
                    <a:lumMod val="50000"/>
                  </a:schemeClr>
                </a:solidFill>
                <a:latin typeface="Times New Roman" panose="02020603050405020304" pitchFamily="18" charset="0"/>
                <a:ea typeface="Times New Roman" panose="02020603050405020304" pitchFamily="18" charset="0"/>
              </a:rPr>
              <a:t>.</a:t>
            </a:r>
            <a:endParaRPr lang="kk-KZ" sz="1200" b="1" dirty="0">
              <a:solidFill>
                <a:schemeClr val="accent1">
                  <a:lumMod val="50000"/>
                </a:schemeClr>
              </a:solidFill>
              <a:latin typeface="Times New Roman" panose="02020603050405020304" pitchFamily="18" charset="0"/>
              <a:ea typeface="Times New Roman" panose="02020603050405020304" pitchFamily="18" charset="0"/>
            </a:endParaRPr>
          </a:p>
          <a:p>
            <a:pPr marL="0" indent="0">
              <a:lnSpc>
                <a:spcPct val="107000"/>
              </a:lnSpc>
              <a:spcBef>
                <a:spcPts val="0"/>
              </a:spcBef>
              <a:buNone/>
            </a:pPr>
            <a:r>
              <a:rPr lang="kk-KZ" sz="1200" kern="100" dirty="0">
                <a:latin typeface="Times New Roman" panose="02020603050405020304" pitchFamily="18" charset="0"/>
                <a:ea typeface="Aptos" panose="020B0004020202020204" pitchFamily="34" charset="0"/>
                <a:cs typeface="Times New Roman" panose="02020603050405020304" pitchFamily="18" charset="0"/>
              </a:rPr>
              <a:t>1.  96 Халықаралық патенттелмеген атау (МНН), 409 позиция (32%) бойынша дәрілік заттарға жылдық шекті көрсеткіштерді қайта есептеу жұмыстары жүргізілді: орташа жылдық көрсеткіштерден жылдық қажеттіліктің ең жоғары (жоғарғы) шекті мәндеріне дейінгі қайта есептеулер жүзеге асырылды.</a:t>
            </a:r>
          </a:p>
          <a:p>
            <a:pPr marL="0" indent="0">
              <a:lnSpc>
                <a:spcPct val="107000"/>
              </a:lnSpc>
              <a:spcBef>
                <a:spcPts val="0"/>
              </a:spcBef>
              <a:buNone/>
            </a:pPr>
            <a:endParaRPr lang="kk-KZ" sz="1200"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07000"/>
              </a:lnSpc>
              <a:spcBef>
                <a:spcPts val="0"/>
              </a:spcBef>
              <a:buNone/>
            </a:pPr>
            <a:r>
              <a:rPr lang="kk-KZ" sz="1200" kern="100" dirty="0">
                <a:latin typeface="Times New Roman" panose="02020603050405020304" pitchFamily="18" charset="0"/>
                <a:ea typeface="Aptos" panose="020B0004020202020204" pitchFamily="34" charset="0"/>
                <a:cs typeface="Times New Roman" panose="02020603050405020304" pitchFamily="18" charset="0"/>
              </a:rPr>
              <a:t>2.  58 халықаралық патенттелмеген атау (ХПА), 477 позиция (37%) бойынша «Бір пациентке бір ХПА тек бір рет жоспарлануы керек» деген форматтық-логикалық бақылау (ФЛК) шектеуін алып тастау бойынша жұмыс жүргізілді.</a:t>
            </a:r>
          </a:p>
          <a:p>
            <a:pPr marL="0" indent="0">
              <a:lnSpc>
                <a:spcPct val="107000"/>
              </a:lnSpc>
              <a:spcBef>
                <a:spcPts val="0"/>
              </a:spcBef>
              <a:buNone/>
            </a:pPr>
            <a:r>
              <a:rPr lang="kk-KZ" sz="1200" kern="100" dirty="0">
                <a:latin typeface="Times New Roman" panose="02020603050405020304" pitchFamily="18" charset="0"/>
                <a:ea typeface="Aptos" panose="020B0004020202020204" pitchFamily="34" charset="0"/>
                <a:cs typeface="Times New Roman" panose="02020603050405020304" pitchFamily="18" charset="0"/>
              </a:rPr>
              <a:t>3.   26 ХПА бойынша 163 позиция саудалық атаулармен және сәйкес дозировкалармен сәйкестендірілді.</a:t>
            </a:r>
            <a:endParaRPr lang="ru-RU" sz="12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355600" lvl="0" indent="-355600">
              <a:lnSpc>
                <a:spcPct val="107000"/>
              </a:lnSpc>
              <a:buAutoNum type="arabicParenR"/>
            </a:pPr>
            <a:endParaRPr lang="ru-RU" sz="20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269875" lvl="0" indent="-269875">
              <a:lnSpc>
                <a:spcPct val="107000"/>
              </a:lnSpc>
              <a:buAutoNum type="arabicParenR"/>
            </a:pPr>
            <a:endParaRPr lang="ru-RU" sz="2000" dirty="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95F500A2-8DB4-F6EE-3F91-30D08F512F74}"/>
              </a:ext>
            </a:extLst>
          </p:cNvPr>
          <p:cNvSpPr txBox="1"/>
          <p:nvPr/>
        </p:nvSpPr>
        <p:spPr>
          <a:xfrm>
            <a:off x="8182676" y="1637486"/>
            <a:ext cx="3785710" cy="1256754"/>
          </a:xfrm>
          <a:prstGeom prst="rect">
            <a:avLst/>
          </a:prstGeom>
          <a:solidFill>
            <a:schemeClr val="accent1">
              <a:lumMod val="20000"/>
              <a:lumOff val="80000"/>
            </a:schemeClr>
          </a:solidFill>
          <a:ln w="19050">
            <a:solidFill>
              <a:schemeClr val="accent1">
                <a:lumMod val="75000"/>
              </a:schemeClr>
            </a:solidFill>
          </a:ln>
        </p:spPr>
        <p:txBody>
          <a:bodyPr wrap="square">
            <a:spAutoFit/>
          </a:bodyPr>
          <a:lstStyle/>
          <a:p>
            <a:pPr marL="0" indent="0" algn="ctr">
              <a:spcAft>
                <a:spcPts val="800"/>
              </a:spcAft>
              <a:buNone/>
            </a:pP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МСАК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медициналық</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ұйымдарымен</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(МО)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дәрілік</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заттарға</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қажеттілікті</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жоспарлау</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бойынша</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ақпараттық-түсіндіру</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жұмыстары</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a:t>
            </a:r>
            <a:r>
              <a:rPr lang="ru-RU" sz="12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жүргізілді</a:t>
            </a:r>
            <a:r>
              <a:rPr lang="ru-RU"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a:t>
            </a:r>
            <a:r>
              <a:rPr lang="ru-RU" sz="1100" kern="100" dirty="0">
                <a:latin typeface="Times New Roman" panose="02020603050405020304" pitchFamily="18" charset="0"/>
                <a:ea typeface="Aptos" panose="020B0004020202020204" pitchFamily="34" charset="0"/>
                <a:cs typeface="Times New Roman" panose="02020603050405020304" pitchFamily="18" charset="0"/>
              </a:rPr>
              <a:t>-</a:t>
            </a:r>
          </a:p>
          <a:p>
            <a:pPr marL="0" indent="0" algn="ctr">
              <a:spcAft>
                <a:spcPts val="800"/>
              </a:spcAft>
              <a:buNone/>
            </a:pPr>
            <a:r>
              <a:rPr lang="ru-RU" sz="1100" kern="100" dirty="0">
                <a:latin typeface="Times New Roman" panose="02020603050405020304" pitchFamily="18" charset="0"/>
                <a:ea typeface="Aptos" panose="020B0004020202020204" pitchFamily="34" charset="0"/>
                <a:cs typeface="Times New Roman" panose="02020603050405020304" pitchFamily="18" charset="0"/>
              </a:rPr>
              <a:t> ҚР 20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өңірі</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бойынша</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a:t>
            </a:r>
            <a:r>
              <a:rPr lang="en-US" sz="1100" kern="100" dirty="0">
                <a:latin typeface="Times New Roman" panose="02020603050405020304" pitchFamily="18" charset="0"/>
                <a:ea typeface="Aptos" panose="020B0004020202020204" pitchFamily="34" charset="0"/>
                <a:cs typeface="Times New Roman" panose="02020603050405020304" pitchFamily="18" charset="0"/>
              </a:rPr>
              <a:t>Zoom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платформасы</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арқылы</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онлайн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форматта</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ақпараттық</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кеңестер</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өткізілді</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(5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кеңес</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2025 </a:t>
            </a:r>
            <a:r>
              <a:rPr lang="ru-RU" sz="1100" kern="100" dirty="0" err="1">
                <a:latin typeface="Times New Roman" panose="02020603050405020304" pitchFamily="18" charset="0"/>
                <a:ea typeface="Aptos" panose="020B0004020202020204" pitchFamily="34" charset="0"/>
                <a:cs typeface="Times New Roman" panose="02020603050405020304" pitchFamily="18" charset="0"/>
              </a:rPr>
              <a:t>жылғы</a:t>
            </a:r>
            <a:r>
              <a:rPr lang="ru-RU" sz="1100" kern="100" dirty="0">
                <a:latin typeface="Times New Roman" panose="02020603050405020304" pitchFamily="18" charset="0"/>
                <a:ea typeface="Aptos" panose="020B0004020202020204" pitchFamily="34" charset="0"/>
                <a:cs typeface="Times New Roman" panose="02020603050405020304" pitchFamily="18" charset="0"/>
              </a:rPr>
              <a:t> 5.03, 18.03, 19.03, 26.03, 27.03).</a:t>
            </a:r>
            <a:endParaRPr lang="ru-KZ" sz="1100" dirty="0"/>
          </a:p>
        </p:txBody>
      </p:sp>
      <p:sp>
        <p:nvSpPr>
          <p:cNvPr id="6" name="object 5">
            <a:extLst>
              <a:ext uri="{FF2B5EF4-FFF2-40B4-BE49-F238E27FC236}">
                <a16:creationId xmlns:a16="http://schemas.microsoft.com/office/drawing/2014/main" id="{F4A67F4F-91C8-5818-AE3B-D6ABB30AFDD5}"/>
              </a:ext>
            </a:extLst>
          </p:cNvPr>
          <p:cNvSpPr/>
          <p:nvPr/>
        </p:nvSpPr>
        <p:spPr>
          <a:xfrm>
            <a:off x="3876675" y="10562"/>
            <a:ext cx="8315325"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kk-KZ" sz="1400" b="1" dirty="0">
                <a:solidFill>
                  <a:schemeClr val="bg1"/>
                </a:solidFill>
                <a:latin typeface="Times New Roman" panose="02020603050405020304" pitchFamily="18" charset="0"/>
                <a:cs typeface="Times New Roman" panose="02020603050405020304" pitchFamily="18" charset="0"/>
              </a:rPr>
              <a:t>      Амбулаториялық дәрілік қамтамасыз ету (АДҚ) шеңберінде дәрілік заттарды жоспарлау үдерістерін цифрландыру бойынша жол картасы</a:t>
            </a:r>
            <a:endParaRPr lang="ru-RU" sz="1400" b="1" dirty="0">
              <a:solidFill>
                <a:schemeClr val="bg1"/>
              </a:solidFill>
              <a:latin typeface="Times New Roman" panose="02020603050405020304" pitchFamily="18" charset="0"/>
              <a:cs typeface="Times New Roman" panose="02020603050405020304" pitchFamily="18" charset="0"/>
            </a:endParaRPr>
          </a:p>
        </p:txBody>
      </p:sp>
      <p:cxnSp>
        <p:nvCxnSpPr>
          <p:cNvPr id="15" name="Прямая соединительная линия 14">
            <a:extLst>
              <a:ext uri="{FF2B5EF4-FFF2-40B4-BE49-F238E27FC236}">
                <a16:creationId xmlns:a16="http://schemas.microsoft.com/office/drawing/2014/main" id="{EBADEB6D-88B2-7CF9-9114-39D1E5A9E0DC}"/>
              </a:ext>
            </a:extLst>
          </p:cNvPr>
          <p:cNvCxnSpPr>
            <a:cxnSpLocks/>
          </p:cNvCxnSpPr>
          <p:nvPr/>
        </p:nvCxnSpPr>
        <p:spPr>
          <a:xfrm>
            <a:off x="523875" y="2181225"/>
            <a:ext cx="3238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CA15F02C-A214-05B5-8A00-893C0A384980}"/>
              </a:ext>
            </a:extLst>
          </p:cNvPr>
          <p:cNvCxnSpPr>
            <a:cxnSpLocks/>
          </p:cNvCxnSpPr>
          <p:nvPr/>
        </p:nvCxnSpPr>
        <p:spPr>
          <a:xfrm>
            <a:off x="8284189" y="2281824"/>
            <a:ext cx="3574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F1CE155E-EAED-8070-18B3-32800D489201}"/>
              </a:ext>
            </a:extLst>
          </p:cNvPr>
          <p:cNvCxnSpPr>
            <a:cxnSpLocks/>
          </p:cNvCxnSpPr>
          <p:nvPr/>
        </p:nvCxnSpPr>
        <p:spPr>
          <a:xfrm>
            <a:off x="4438146" y="2646210"/>
            <a:ext cx="30944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Объект 2">
            <a:extLst>
              <a:ext uri="{FF2B5EF4-FFF2-40B4-BE49-F238E27FC236}">
                <a16:creationId xmlns:a16="http://schemas.microsoft.com/office/drawing/2014/main" id="{0252DB6C-95F7-339A-2DCE-3F5FDBBD0CC3}"/>
              </a:ext>
            </a:extLst>
          </p:cNvPr>
          <p:cNvSpPr txBox="1">
            <a:spLocks/>
          </p:cNvSpPr>
          <p:nvPr/>
        </p:nvSpPr>
        <p:spPr>
          <a:xfrm>
            <a:off x="4203258" y="1705272"/>
            <a:ext cx="3785710" cy="2106332"/>
          </a:xfrm>
          <a:prstGeom prst="rect">
            <a:avLst/>
          </a:prstGeom>
          <a:solidFill>
            <a:schemeClr val="accent1">
              <a:lumMod val="20000"/>
              <a:lumOff val="80000"/>
            </a:schemeClr>
          </a:solidFill>
          <a:ln w="19050">
            <a:solidFill>
              <a:schemeClr val="accent1">
                <a:lumMod val="75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kk-KZ" sz="1200" b="1" dirty="0">
                <a:solidFill>
                  <a:schemeClr val="accent1">
                    <a:lumMod val="50000"/>
                  </a:schemeClr>
                </a:solidFill>
                <a:latin typeface="Times New Roman" panose="02020603050405020304" pitchFamily="18" charset="0"/>
              </a:rPr>
              <a:t>Рецепт бойынша жазылған дәрілік заттар мен қорытынды қажеттілікке қатысты нысандар әзірленді:</a:t>
            </a:r>
          </a:p>
          <a:p>
            <a:pPr marL="0" indent="0" algn="ctr">
              <a:buNone/>
            </a:pPr>
            <a:r>
              <a:rPr lang="kk-KZ" sz="1200" dirty="0">
                <a:latin typeface="Times New Roman" panose="02020603050405020304" pitchFamily="18" charset="0"/>
                <a:ea typeface="Times New Roman" panose="02020603050405020304" pitchFamily="18" charset="0"/>
              </a:rPr>
              <a:t>1</a:t>
            </a:r>
            <a:r>
              <a:rPr lang="kk-KZ" sz="1200" dirty="0">
                <a:latin typeface="Times New Roman" panose="02020603050405020304" pitchFamily="18" charset="0"/>
              </a:rPr>
              <a:t>. Учаске бойынша нысан – учаскелік дәрігерге арналған</a:t>
            </a:r>
          </a:p>
          <a:p>
            <a:pPr marL="0" indent="0">
              <a:buNone/>
            </a:pPr>
            <a:r>
              <a:rPr lang="kk-KZ" sz="1200" dirty="0">
                <a:latin typeface="Times New Roman" panose="02020603050405020304" pitchFamily="18" charset="0"/>
                <a:ea typeface="Times New Roman" panose="02020603050405020304" pitchFamily="18" charset="0"/>
              </a:rPr>
              <a:t>2. Медициналық ұйым бойынша қорытынды қажеттілік нысаны – бас дәрігерге арналған</a:t>
            </a:r>
          </a:p>
          <a:p>
            <a:pPr marL="0" indent="0">
              <a:buNone/>
            </a:pPr>
            <a:r>
              <a:rPr lang="kk-KZ" sz="1200" dirty="0">
                <a:latin typeface="Times New Roman" panose="02020603050405020304" pitchFamily="18" charset="0"/>
                <a:ea typeface="Times New Roman" panose="02020603050405020304" pitchFamily="18" charset="0"/>
              </a:rPr>
              <a:t>3. Өңір/ҚР бойынша жиынтық қажеттілік нысаны</a:t>
            </a:r>
          </a:p>
          <a:p>
            <a:pPr marL="0" indent="0">
              <a:buNone/>
            </a:pPr>
            <a:r>
              <a:rPr lang="kk-KZ" sz="1200" dirty="0">
                <a:latin typeface="Times New Roman" panose="02020603050405020304" pitchFamily="18" charset="0"/>
                <a:cs typeface="Times New Roman" panose="02020603050405020304" pitchFamily="18" charset="0"/>
              </a:rPr>
              <a:t>Нысандарда динамикалық бақылауда тұрған пациенттер туралы ақпарат, жазылып берілетін дәрілік заттар, сондай-ақ дәрілік заттарға қатысты тарихи және жоспарланған жылдық қажеттілік жөніндегі мәліметтер қамтылған.</a:t>
            </a:r>
            <a:endParaRPr lang="ru-RU"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kk-KZ" sz="1600" dirty="0">
              <a:solidFill>
                <a:schemeClr val="accent1">
                  <a:lumMod val="50000"/>
                </a:schemeClr>
              </a:solidFill>
              <a:latin typeface="Times New Roman" panose="02020603050405020304" pitchFamily="18" charset="0"/>
              <a:ea typeface="Times New Roman" panose="02020603050405020304" pitchFamily="18" charset="0"/>
            </a:endParaRPr>
          </a:p>
        </p:txBody>
      </p:sp>
      <p:cxnSp>
        <p:nvCxnSpPr>
          <p:cNvPr id="22" name="Прямая соединительная линия 21">
            <a:extLst>
              <a:ext uri="{FF2B5EF4-FFF2-40B4-BE49-F238E27FC236}">
                <a16:creationId xmlns:a16="http://schemas.microsoft.com/office/drawing/2014/main" id="{C7DC3BE2-6593-EAFF-B864-676B7DC3C801}"/>
              </a:ext>
            </a:extLst>
          </p:cNvPr>
          <p:cNvCxnSpPr>
            <a:cxnSpLocks/>
          </p:cNvCxnSpPr>
          <p:nvPr/>
        </p:nvCxnSpPr>
        <p:spPr>
          <a:xfrm flipV="1">
            <a:off x="4203258" y="2116817"/>
            <a:ext cx="3497526" cy="962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D7164CEC-7739-F39B-BE8C-E2E3D3DE40DF}"/>
              </a:ext>
            </a:extLst>
          </p:cNvPr>
          <p:cNvCxnSpPr>
            <a:cxnSpLocks/>
          </p:cNvCxnSpPr>
          <p:nvPr/>
        </p:nvCxnSpPr>
        <p:spPr>
          <a:xfrm>
            <a:off x="4288775" y="4578689"/>
            <a:ext cx="34120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Объект 2">
            <a:extLst>
              <a:ext uri="{FF2B5EF4-FFF2-40B4-BE49-F238E27FC236}">
                <a16:creationId xmlns:a16="http://schemas.microsoft.com/office/drawing/2014/main" id="{BB168B72-534D-56DD-35EB-6EEFA6887998}"/>
              </a:ext>
            </a:extLst>
          </p:cNvPr>
          <p:cNvSpPr txBox="1">
            <a:spLocks/>
          </p:cNvSpPr>
          <p:nvPr/>
        </p:nvSpPr>
        <p:spPr>
          <a:xfrm>
            <a:off x="8182676" y="2867672"/>
            <a:ext cx="3785710" cy="3841135"/>
          </a:xfrm>
          <a:prstGeom prst="rect">
            <a:avLst/>
          </a:prstGeom>
          <a:solidFill>
            <a:schemeClr val="accent1">
              <a:lumMod val="20000"/>
              <a:lumOff val="80000"/>
            </a:schemeClr>
          </a:solidFill>
          <a:ln w="19050">
            <a:solidFill>
              <a:schemeClr val="accent1">
                <a:lumMod val="75000"/>
              </a:schemeClr>
            </a:solidFill>
            <a:prstDash val="dash"/>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7313" indent="0" algn="ctr" hangingPunct="0">
              <a:buFont typeface="Arial" panose="020B0604020202020204" pitchFamily="34" charset="0"/>
              <a:buNone/>
            </a:pPr>
            <a:r>
              <a:rPr lang="ru-RU" sz="5600" b="1" dirty="0" err="1">
                <a:solidFill>
                  <a:schemeClr val="accent1">
                    <a:lumMod val="50000"/>
                  </a:schemeClr>
                </a:solidFill>
                <a:latin typeface="Times New Roman" panose="02020603050405020304" pitchFamily="18" charset="0"/>
                <a:ea typeface="Times New Roman" panose="02020603050405020304" pitchFamily="18" charset="0"/>
              </a:rPr>
              <a:t>Қазақстан</a:t>
            </a:r>
            <a:r>
              <a:rPr lang="ru-RU" sz="5600" b="1" dirty="0">
                <a:solidFill>
                  <a:schemeClr val="accent1">
                    <a:lumMod val="50000"/>
                  </a:schemeClr>
                </a:solidFill>
                <a:latin typeface="Times New Roman" panose="02020603050405020304" pitchFamily="18" charset="0"/>
                <a:ea typeface="Times New Roman" panose="02020603050405020304" pitchFamily="18" charset="0"/>
              </a:rPr>
              <a:t>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Республикасы</a:t>
            </a:r>
            <a:r>
              <a:rPr lang="ru-RU" sz="5600" b="1" dirty="0">
                <a:solidFill>
                  <a:schemeClr val="accent1">
                    <a:lumMod val="50000"/>
                  </a:schemeClr>
                </a:solidFill>
                <a:latin typeface="Times New Roman" panose="02020603050405020304" pitchFamily="18" charset="0"/>
                <a:ea typeface="Times New Roman" panose="02020603050405020304" pitchFamily="18" charset="0"/>
              </a:rPr>
              <a:t>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Денсаулық</a:t>
            </a:r>
            <a:r>
              <a:rPr lang="ru-RU" sz="5600" b="1" dirty="0">
                <a:solidFill>
                  <a:schemeClr val="accent1">
                    <a:lumMod val="50000"/>
                  </a:schemeClr>
                </a:solidFill>
                <a:latin typeface="Times New Roman" panose="02020603050405020304" pitchFamily="18" charset="0"/>
                <a:ea typeface="Times New Roman" panose="02020603050405020304" pitchFamily="18" charset="0"/>
              </a:rPr>
              <a:t>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сақтау</a:t>
            </a:r>
            <a:r>
              <a:rPr lang="ru-RU" sz="5600" b="1" dirty="0">
                <a:solidFill>
                  <a:schemeClr val="accent1">
                    <a:lumMod val="50000"/>
                  </a:schemeClr>
                </a:solidFill>
                <a:latin typeface="Times New Roman" panose="02020603050405020304" pitchFamily="18" charset="0"/>
                <a:ea typeface="Times New Roman" panose="02020603050405020304" pitchFamily="18" charset="0"/>
              </a:rPr>
              <a:t> министрінің2021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жылғы</a:t>
            </a:r>
            <a:r>
              <a:rPr lang="ru-RU" sz="5600" b="1" dirty="0">
                <a:solidFill>
                  <a:schemeClr val="accent1">
                    <a:lumMod val="50000"/>
                  </a:schemeClr>
                </a:solidFill>
                <a:latin typeface="Times New Roman" panose="02020603050405020304" pitchFamily="18" charset="0"/>
                <a:ea typeface="Times New Roman" panose="02020603050405020304" pitchFamily="18" charset="0"/>
              </a:rPr>
              <a:t> 20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тамыздағы</a:t>
            </a:r>
            <a:r>
              <a:rPr lang="ru-RU" sz="5600" b="1" dirty="0">
                <a:solidFill>
                  <a:schemeClr val="accent1">
                    <a:lumMod val="50000"/>
                  </a:schemeClr>
                </a:solidFill>
                <a:latin typeface="Times New Roman" panose="02020603050405020304" pitchFamily="18" charset="0"/>
                <a:ea typeface="Times New Roman" panose="02020603050405020304" pitchFamily="18" charset="0"/>
              </a:rPr>
              <a:t> № ҚР ДСМ-89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бұйрығына</a:t>
            </a:r>
            <a:r>
              <a:rPr lang="ru-RU" sz="5600" b="1" dirty="0">
                <a:solidFill>
                  <a:schemeClr val="accent1">
                    <a:lumMod val="50000"/>
                  </a:schemeClr>
                </a:solidFill>
                <a:latin typeface="Times New Roman" panose="02020603050405020304" pitchFamily="18" charset="0"/>
                <a:ea typeface="Times New Roman" panose="02020603050405020304" pitchFamily="18" charset="0"/>
              </a:rPr>
              <a:t>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өзгерістер</a:t>
            </a:r>
            <a:r>
              <a:rPr lang="ru-RU" sz="5600" b="1" dirty="0">
                <a:solidFill>
                  <a:schemeClr val="accent1">
                    <a:lumMod val="50000"/>
                  </a:schemeClr>
                </a:solidFill>
                <a:latin typeface="Times New Roman" panose="02020603050405020304" pitchFamily="18" charset="0"/>
                <a:ea typeface="Times New Roman" panose="02020603050405020304" pitchFamily="18" charset="0"/>
              </a:rPr>
              <a:t> мен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толықтырулар</a:t>
            </a:r>
            <a:r>
              <a:rPr lang="ru-RU" sz="5600" b="1" dirty="0">
                <a:solidFill>
                  <a:schemeClr val="accent1">
                    <a:lumMod val="50000"/>
                  </a:schemeClr>
                </a:solidFill>
                <a:latin typeface="Times New Roman" panose="02020603050405020304" pitchFamily="18" charset="0"/>
                <a:ea typeface="Times New Roman" panose="02020603050405020304" pitchFamily="18" charset="0"/>
              </a:rPr>
              <a:t> </a:t>
            </a:r>
            <a:r>
              <a:rPr lang="ru-RU" sz="5600" b="1" dirty="0" err="1">
                <a:solidFill>
                  <a:schemeClr val="accent1">
                    <a:lumMod val="50000"/>
                  </a:schemeClr>
                </a:solidFill>
                <a:latin typeface="Times New Roman" panose="02020603050405020304" pitchFamily="18" charset="0"/>
                <a:ea typeface="Times New Roman" panose="02020603050405020304" pitchFamily="18" charset="0"/>
              </a:rPr>
              <a:t>енгізілд</a:t>
            </a:r>
            <a:endParaRPr lang="ru-RU" sz="5600" b="1" dirty="0">
              <a:solidFill>
                <a:schemeClr val="accent1">
                  <a:lumMod val="50000"/>
                </a:schemeClr>
              </a:solidFill>
              <a:latin typeface="Times New Roman" panose="02020603050405020304" pitchFamily="18" charset="0"/>
              <a:ea typeface="Times New Roman" panose="02020603050405020304" pitchFamily="18" charset="0"/>
            </a:endParaRPr>
          </a:p>
          <a:p>
            <a:pPr marL="87313" indent="0" algn="just" hangingPunct="0">
              <a:buNone/>
            </a:pPr>
            <a:r>
              <a:rPr lang="ru-RU" sz="4000" dirty="0">
                <a:latin typeface="Times New Roman" panose="02020603050405020304" pitchFamily="18" charset="0"/>
                <a:cs typeface="Times New Roman" panose="02020603050405020304" pitchFamily="18" charset="0"/>
              </a:rPr>
              <a:t>4. </a:t>
            </a:r>
            <a:r>
              <a:rPr lang="kk-KZ" sz="4000" dirty="0">
                <a:latin typeface="Times New Roman" panose="02020603050405020304" pitchFamily="18" charset="0"/>
                <a:cs typeface="Times New Roman" panose="02020603050405020304" pitchFamily="18" charset="0"/>
              </a:rPr>
              <a:t>ТМККК, қылмыстық-атқару (пенитенциарлық) жүйесінің тергеу изоляторлары мен мекемелерінде ұсталатын адамдарға бюджет қаражаты есебінен медициналық көмектің қосымша көлемі шеңберінде және (немесе) МӘМС жүйесінде дәрілік заттар мен медициналық бұйымдардың қоры</a:t>
            </a:r>
            <a:r>
              <a:rPr lang="kk-KZ" sz="4000" dirty="0">
                <a:solidFill>
                  <a:schemeClr val="accent2">
                    <a:lumMod val="75000"/>
                  </a:schemeClr>
                </a:solidFill>
                <a:latin typeface="Times New Roman" panose="02020603050405020304" pitchFamily="18" charset="0"/>
                <a:cs typeface="Times New Roman" panose="02020603050405020304" pitchFamily="18" charset="0"/>
              </a:rPr>
              <a:t>: кемінде бір айға және алты айдан аспайтын мерзімге құрылады </a:t>
            </a:r>
          </a:p>
          <a:p>
            <a:pPr marL="87313" indent="0" algn="just" hangingPunct="0">
              <a:buNone/>
            </a:pPr>
            <a:r>
              <a:rPr lang="ru-RU"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 </a:t>
            </a:r>
            <a:r>
              <a:rPr lang="kk-KZ" sz="4000" dirty="0">
                <a:latin typeface="Times New Roman" panose="02020603050405020304" pitchFamily="18" charset="0"/>
                <a:cs typeface="Times New Roman" panose="02020603050405020304" pitchFamily="18" charset="0"/>
              </a:rPr>
              <a:t>Дәрілік заттар мен медициналық бұйымдарға </a:t>
            </a:r>
            <a:r>
              <a:rPr lang="kk-KZ" sz="4000" dirty="0">
                <a:solidFill>
                  <a:schemeClr val="accent2">
                    <a:lumMod val="75000"/>
                  </a:schemeClr>
                </a:solidFill>
                <a:latin typeface="Times New Roman" panose="02020603050405020304" pitchFamily="18" charset="0"/>
                <a:cs typeface="Times New Roman" panose="02020603050405020304" pitchFamily="18" charset="0"/>
              </a:rPr>
              <a:t>қажеттілік</a:t>
            </a:r>
            <a:r>
              <a:rPr lang="kk-KZ" sz="4000" dirty="0">
                <a:latin typeface="Times New Roman" panose="02020603050405020304" pitchFamily="18" charset="0"/>
                <a:cs typeface="Times New Roman" panose="02020603050405020304" pitchFamily="18" charset="0"/>
              </a:rPr>
              <a:t> уәкілетті органның </a:t>
            </a:r>
            <a:r>
              <a:rPr lang="kk-KZ" sz="4000" dirty="0">
                <a:solidFill>
                  <a:schemeClr val="accent2">
                    <a:lumMod val="75000"/>
                  </a:schemeClr>
                </a:solidFill>
                <a:latin typeface="Times New Roman" panose="02020603050405020304" pitchFamily="18" charset="0"/>
                <a:cs typeface="Times New Roman" panose="02020603050405020304" pitchFamily="18" charset="0"/>
              </a:rPr>
              <a:t>ақпараттық жүйесінде автоматты түрде </a:t>
            </a:r>
            <a:r>
              <a:rPr lang="kk-KZ" sz="4000" dirty="0">
                <a:latin typeface="Times New Roman" panose="02020603050405020304" pitchFamily="18" charset="0"/>
                <a:cs typeface="Times New Roman" panose="02020603050405020304" pitchFamily="18" charset="0"/>
              </a:rPr>
              <a:t>қалыптастырылады және медициналық ұйымның уәкілетті лауазымды тұлғасы немесе оны алмастыратын тұлға электрондық цифрлық қолтаңба арқылы қол қояды.</a:t>
            </a:r>
            <a:r>
              <a:rPr lang="ru-RU"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ea typeface="Times New Roman" panose="02020603050405020304" pitchFamily="18" charset="0"/>
              <a:cs typeface="Times New Roman" panose="02020603050405020304" pitchFamily="18" charset="0"/>
            </a:endParaRPr>
          </a:p>
          <a:p>
            <a:pPr marL="87313" indent="0" algn="just" hangingPunct="0">
              <a:buNone/>
            </a:pPr>
            <a:r>
              <a:rPr lang="kk-KZ" sz="4000" dirty="0">
                <a:latin typeface="Times New Roman" panose="02020603050405020304" pitchFamily="18" charset="0"/>
                <a:cs typeface="Times New Roman" panose="02020603050405020304" pitchFamily="18" charset="0"/>
              </a:rPr>
              <a:t>Нозологияларды, атауларды, дозировкаларды және әрбір дәрілік түр бойынша дәрілік заттардың көлемін, сондай-ақ медициналық бұйымдардың сипаттамасын көрсете отырып, </a:t>
            </a:r>
            <a:r>
              <a:rPr lang="kk-KZ" sz="4000" dirty="0">
                <a:solidFill>
                  <a:schemeClr val="accent2">
                    <a:lumMod val="75000"/>
                  </a:schemeClr>
                </a:solidFill>
                <a:latin typeface="Times New Roman" panose="02020603050405020304" pitchFamily="18" charset="0"/>
                <a:cs typeface="Times New Roman" panose="02020603050405020304" pitchFamily="18" charset="0"/>
              </a:rPr>
              <a:t>қажеттілікті жинақтау</a:t>
            </a:r>
            <a:r>
              <a:rPr lang="kk-KZ" sz="4000" dirty="0">
                <a:latin typeface="Times New Roman" panose="02020603050405020304" pitchFamily="18" charset="0"/>
                <a:cs typeface="Times New Roman" panose="02020603050405020304" pitchFamily="18" charset="0"/>
              </a:rPr>
              <a:t> пациентке қатысты деректер негізінде </a:t>
            </a:r>
            <a:r>
              <a:rPr lang="kk-KZ" sz="4000" dirty="0">
                <a:solidFill>
                  <a:schemeClr val="accent2">
                    <a:lumMod val="75000"/>
                  </a:schemeClr>
                </a:solidFill>
                <a:latin typeface="Times New Roman" panose="02020603050405020304" pitchFamily="18" charset="0"/>
                <a:cs typeface="Times New Roman" panose="02020603050405020304" pitchFamily="18" charset="0"/>
              </a:rPr>
              <a:t>персонификацияланған түрде </a:t>
            </a:r>
            <a:r>
              <a:rPr lang="kk-KZ" sz="4000" dirty="0">
                <a:latin typeface="Times New Roman" panose="02020603050405020304" pitchFamily="18" charset="0"/>
                <a:cs typeface="Times New Roman" panose="02020603050405020304" pitchFamily="18" charset="0"/>
              </a:rPr>
              <a:t>жүзеге асырылады. Бұл ретте есептеулі жылдық қажеттілік, алдыңғы жылы жазылып берілген және қамтамасыз етілген көлем, айлық бөліністе ескеріледі (бұдан әрі – Персонификацияланған қажеттілік).</a:t>
            </a:r>
          </a:p>
          <a:p>
            <a:pPr marL="87313" indent="0" algn="just" hangingPunct="0">
              <a:buNone/>
            </a:pPr>
            <a:r>
              <a:rPr lang="ru-RU" sz="4000" dirty="0">
                <a:latin typeface="Times New Roman" panose="02020603050405020304" pitchFamily="18" charset="0"/>
                <a:cs typeface="Times New Roman" panose="02020603050405020304" pitchFamily="18" charset="0"/>
              </a:rPr>
              <a:t>23.Амбулаториялық </a:t>
            </a:r>
            <a:r>
              <a:rPr lang="ru-RU" sz="4000" dirty="0" err="1">
                <a:latin typeface="Times New Roman" panose="02020603050405020304" pitchFamily="18" charset="0"/>
                <a:cs typeface="Times New Roman" panose="02020603050405020304" pitchFamily="18" charset="0"/>
              </a:rPr>
              <a:t>дәрілік</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қамтамасыз</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ету</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кезінде:Бірыңғай</a:t>
            </a:r>
            <a:r>
              <a:rPr lang="ru-RU" sz="4000" dirty="0">
                <a:latin typeface="Times New Roman" panose="02020603050405020304" pitchFamily="18" charset="0"/>
                <a:cs typeface="Times New Roman" panose="02020603050405020304" pitchFamily="18" charset="0"/>
              </a:rPr>
              <a:t> дистрибьютор осы </a:t>
            </a:r>
            <a:r>
              <a:rPr lang="ru-RU" sz="4000" dirty="0" err="1">
                <a:latin typeface="Times New Roman" panose="02020603050405020304" pitchFamily="18" charset="0"/>
                <a:cs typeface="Times New Roman" panose="02020603050405020304" pitchFamily="18" charset="0"/>
              </a:rPr>
              <a:t>Қағидалардың</a:t>
            </a:r>
            <a:r>
              <a:rPr lang="ru-RU" sz="4000" dirty="0">
                <a:latin typeface="Times New Roman" panose="02020603050405020304" pitchFamily="18" charset="0"/>
                <a:cs typeface="Times New Roman" panose="02020603050405020304" pitchFamily="18" charset="0"/>
              </a:rPr>
              <a:t> 4-тармағына </a:t>
            </a:r>
            <a:r>
              <a:rPr lang="ru-RU" sz="4000" dirty="0" err="1">
                <a:latin typeface="Times New Roman" panose="02020603050405020304" pitchFamily="18" charset="0"/>
                <a:cs typeface="Times New Roman" panose="02020603050405020304" pitchFamily="18" charset="0"/>
              </a:rPr>
              <a:t>сәйкес</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нақты</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тұтынуды</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және</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қалдықтардың</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болуын</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ескере</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отырып</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дәрілік</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заттар</a:t>
            </a:r>
            <a:r>
              <a:rPr lang="ru-RU" sz="4000" dirty="0">
                <a:latin typeface="Times New Roman" panose="02020603050405020304" pitchFamily="18" charset="0"/>
                <a:cs typeface="Times New Roman" panose="02020603050405020304" pitchFamily="18" charset="0"/>
              </a:rPr>
              <a:t> мен </a:t>
            </a:r>
            <a:r>
              <a:rPr lang="ru-RU" sz="4000" dirty="0" err="1">
                <a:latin typeface="Times New Roman" panose="02020603050405020304" pitchFamily="18" charset="0"/>
                <a:cs typeface="Times New Roman" panose="02020603050405020304" pitchFamily="18" charset="0"/>
              </a:rPr>
              <a:t>медициналық</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бұйымдарды</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жөнелтуді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қамтамасыз</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етеді</a:t>
            </a:r>
            <a:r>
              <a:rPr lang="ru-RU" sz="4000" dirty="0">
                <a:latin typeface="Times New Roman" panose="02020603050405020304" pitchFamily="18" charset="0"/>
                <a:cs typeface="Times New Roman" panose="02020603050405020304" pitchFamily="18" charset="0"/>
              </a:rPr>
              <a:t>.</a:t>
            </a:r>
            <a:endParaRPr lang="ru-KZ" dirty="0"/>
          </a:p>
        </p:txBody>
      </p:sp>
      <p:cxnSp>
        <p:nvCxnSpPr>
          <p:cNvPr id="28" name="Прямая соединительная линия 27">
            <a:extLst>
              <a:ext uri="{FF2B5EF4-FFF2-40B4-BE49-F238E27FC236}">
                <a16:creationId xmlns:a16="http://schemas.microsoft.com/office/drawing/2014/main" id="{7D69567E-62BF-CC64-CFC4-82716CCABDA0}"/>
              </a:ext>
            </a:extLst>
          </p:cNvPr>
          <p:cNvCxnSpPr>
            <a:cxnSpLocks/>
          </p:cNvCxnSpPr>
          <p:nvPr/>
        </p:nvCxnSpPr>
        <p:spPr>
          <a:xfrm>
            <a:off x="8486320" y="3551702"/>
            <a:ext cx="32083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43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A05AA-1B99-973F-9C36-D65F67B39F1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3BE44C-3B42-6E1D-BB33-7B6CE1A969CD}"/>
              </a:ext>
            </a:extLst>
          </p:cNvPr>
          <p:cNvSpPr>
            <a:spLocks noGrp="1"/>
          </p:cNvSpPr>
          <p:nvPr>
            <p:ph type="title"/>
          </p:nvPr>
        </p:nvSpPr>
        <p:spPr>
          <a:xfrm>
            <a:off x="3968620" y="-148740"/>
            <a:ext cx="8223380" cy="1287625"/>
          </a:xfrm>
        </p:spPr>
        <p:txBody>
          <a:bodyPr>
            <a:noAutofit/>
          </a:bodyPr>
          <a:lstStyle/>
          <a:p>
            <a:pPr algn="r"/>
            <a:endParaRPr lang="ru-KZ" sz="3200" b="1" dirty="0">
              <a:solidFill>
                <a:schemeClr val="accent1">
                  <a:lumMod val="50000"/>
                </a:schemeClr>
              </a:solidFill>
            </a:endParaRPr>
          </a:p>
        </p:txBody>
      </p:sp>
      <p:pic>
        <p:nvPicPr>
          <p:cNvPr id="12" name="Объект 11">
            <a:extLst>
              <a:ext uri="{FF2B5EF4-FFF2-40B4-BE49-F238E27FC236}">
                <a16:creationId xmlns:a16="http://schemas.microsoft.com/office/drawing/2014/main" id="{68658BF8-D92A-9828-A0AB-FBB18ED1965B}"/>
              </a:ext>
            </a:extLst>
          </p:cNvPr>
          <p:cNvPicPr>
            <a:picLocks noGrp="1" noChangeAspect="1"/>
          </p:cNvPicPr>
          <p:nvPr>
            <p:ph idx="1"/>
          </p:nvPr>
        </p:nvPicPr>
        <p:blipFill>
          <a:blip r:embed="rId2"/>
          <a:stretch>
            <a:fillRect/>
          </a:stretch>
        </p:blipFill>
        <p:spPr>
          <a:xfrm>
            <a:off x="1074359" y="864864"/>
            <a:ext cx="10104918" cy="5788894"/>
          </a:xfrm>
        </p:spPr>
      </p:pic>
      <p:pic>
        <p:nvPicPr>
          <p:cNvPr id="4" name="object 6">
            <a:extLst>
              <a:ext uri="{FF2B5EF4-FFF2-40B4-BE49-F238E27FC236}">
                <a16:creationId xmlns:a16="http://schemas.microsoft.com/office/drawing/2014/main" id="{55575B3F-07CD-1BA6-C1AA-AC7481C9B7A4}"/>
              </a:ext>
            </a:extLst>
          </p:cNvPr>
          <p:cNvPicPr/>
          <p:nvPr/>
        </p:nvPicPr>
        <p:blipFill>
          <a:blip r:embed="rId3" cstate="print"/>
          <a:stretch>
            <a:fillRect/>
          </a:stretch>
        </p:blipFill>
        <p:spPr>
          <a:xfrm>
            <a:off x="68424" y="10562"/>
            <a:ext cx="3916680" cy="843740"/>
          </a:xfrm>
          <a:prstGeom prst="rect">
            <a:avLst/>
          </a:prstGeom>
        </p:spPr>
      </p:pic>
      <p:sp>
        <p:nvSpPr>
          <p:cNvPr id="5" name="object 5">
            <a:extLst>
              <a:ext uri="{FF2B5EF4-FFF2-40B4-BE49-F238E27FC236}">
                <a16:creationId xmlns:a16="http://schemas.microsoft.com/office/drawing/2014/main" id="{917043AA-E155-22A4-028A-46250246819A}"/>
              </a:ext>
            </a:extLst>
          </p:cNvPr>
          <p:cNvSpPr/>
          <p:nvPr/>
        </p:nvSpPr>
        <p:spPr>
          <a:xfrm>
            <a:off x="3801979" y="10562"/>
            <a:ext cx="8390021" cy="843740"/>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ru-RU" sz="1400" b="1" dirty="0" err="1">
                <a:solidFill>
                  <a:schemeClr val="bg1"/>
                </a:solidFill>
                <a:effectLst/>
                <a:latin typeface="Times New Roman" panose="02020603050405020304" pitchFamily="18" charset="0"/>
                <a:ea typeface="Times New Roman" panose="02020603050405020304" pitchFamily="18" charset="0"/>
              </a:rPr>
              <a:t>Учаскелік</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дәрігерге</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арналған</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учаске</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бойынша</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жазылып</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берілген</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рецептілер</a:t>
            </a:r>
            <a:r>
              <a:rPr lang="ru-RU" sz="1400" b="1" dirty="0">
                <a:solidFill>
                  <a:schemeClr val="bg1"/>
                </a:solidFill>
                <a:effectLst/>
                <a:latin typeface="Times New Roman" panose="02020603050405020304" pitchFamily="18" charset="0"/>
                <a:ea typeface="Times New Roman" panose="02020603050405020304" pitchFamily="18" charset="0"/>
              </a:rPr>
              <a:t> мен </a:t>
            </a:r>
            <a:r>
              <a:rPr lang="ru-RU" sz="1400" b="1" dirty="0" err="1">
                <a:solidFill>
                  <a:schemeClr val="bg1"/>
                </a:solidFill>
                <a:effectLst/>
                <a:latin typeface="Times New Roman" panose="02020603050405020304" pitchFamily="18" charset="0"/>
                <a:ea typeface="Times New Roman" panose="02020603050405020304" pitchFamily="18" charset="0"/>
              </a:rPr>
              <a:t>дәрілік</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заттарға</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қорытынды</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қажеттілік</a:t>
            </a:r>
            <a:r>
              <a:rPr lang="ru-RU" sz="1400" b="1" dirty="0">
                <a:solidFill>
                  <a:schemeClr val="bg1"/>
                </a:solidFill>
                <a:effectLst/>
                <a:latin typeface="Times New Roman" panose="02020603050405020304" pitchFamily="18" charset="0"/>
                <a:ea typeface="Times New Roman" panose="02020603050405020304" pitchFamily="18" charset="0"/>
              </a:rPr>
              <a:t> </a:t>
            </a:r>
            <a:r>
              <a:rPr lang="ru-RU" sz="1400" b="1" dirty="0" err="1">
                <a:solidFill>
                  <a:schemeClr val="bg1"/>
                </a:solidFill>
                <a:effectLst/>
                <a:latin typeface="Times New Roman" panose="02020603050405020304" pitchFamily="18" charset="0"/>
                <a:ea typeface="Times New Roman" panose="02020603050405020304" pitchFamily="18" charset="0"/>
              </a:rPr>
              <a:t>нысаны</a:t>
            </a:r>
            <a:endParaRPr lang="ru-RU"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43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B66BF-7A94-19DF-A167-627CB0A3E40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547968-1EDF-78B4-A1E2-DA16A0E99CF0}"/>
              </a:ext>
            </a:extLst>
          </p:cNvPr>
          <p:cNvSpPr>
            <a:spLocks noGrp="1"/>
          </p:cNvSpPr>
          <p:nvPr>
            <p:ph type="title"/>
          </p:nvPr>
        </p:nvSpPr>
        <p:spPr>
          <a:xfrm>
            <a:off x="3968620" y="-148740"/>
            <a:ext cx="8223380" cy="1287625"/>
          </a:xfrm>
        </p:spPr>
        <p:txBody>
          <a:bodyPr>
            <a:noAutofit/>
          </a:bodyPr>
          <a:lstStyle/>
          <a:p>
            <a:pPr algn="r"/>
            <a:endParaRPr lang="ru-KZ" sz="3200" b="1" dirty="0">
              <a:solidFill>
                <a:schemeClr val="accent1">
                  <a:lumMod val="50000"/>
                </a:schemeClr>
              </a:solidFill>
            </a:endParaRPr>
          </a:p>
        </p:txBody>
      </p:sp>
      <p:pic>
        <p:nvPicPr>
          <p:cNvPr id="4" name="object 6">
            <a:extLst>
              <a:ext uri="{FF2B5EF4-FFF2-40B4-BE49-F238E27FC236}">
                <a16:creationId xmlns:a16="http://schemas.microsoft.com/office/drawing/2014/main" id="{02BD09EF-0CE7-ECFA-38E2-25B2744766FD}"/>
              </a:ext>
            </a:extLst>
          </p:cNvPr>
          <p:cNvPicPr/>
          <p:nvPr/>
        </p:nvPicPr>
        <p:blipFill>
          <a:blip r:embed="rId2" cstate="print"/>
          <a:stretch>
            <a:fillRect/>
          </a:stretch>
        </p:blipFill>
        <p:spPr>
          <a:xfrm>
            <a:off x="68424" y="10562"/>
            <a:ext cx="3916680" cy="843740"/>
          </a:xfrm>
          <a:prstGeom prst="rect">
            <a:avLst/>
          </a:prstGeom>
        </p:spPr>
      </p:pic>
      <p:sp>
        <p:nvSpPr>
          <p:cNvPr id="5" name="object 5">
            <a:extLst>
              <a:ext uri="{FF2B5EF4-FFF2-40B4-BE49-F238E27FC236}">
                <a16:creationId xmlns:a16="http://schemas.microsoft.com/office/drawing/2014/main" id="{B2983B46-1277-1DC7-6926-9713D1FA83E8}"/>
              </a:ext>
            </a:extLst>
          </p:cNvPr>
          <p:cNvSpPr/>
          <p:nvPr/>
        </p:nvSpPr>
        <p:spPr>
          <a:xfrm>
            <a:off x="3801979" y="0"/>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kk-KZ" sz="1400" b="1" dirty="0">
                <a:solidFill>
                  <a:schemeClr val="bg1"/>
                </a:solidFill>
                <a:latin typeface="Times New Roman" panose="02020603050405020304" pitchFamily="18" charset="0"/>
                <a:ea typeface="Times New Roman" panose="02020603050405020304" pitchFamily="18" charset="0"/>
              </a:rPr>
              <a:t>ҚР бойынша дәрілік заттарға қорытынды қажеттілік жөніндегі жиынтық нысан</a:t>
            </a:r>
            <a:endParaRPr lang="ru-RU" sz="1400" b="1" dirty="0">
              <a:solidFill>
                <a:schemeClr val="bg1"/>
              </a:solidFill>
              <a:latin typeface="Arial" panose="020B0604020202020204" pitchFamily="34" charset="0"/>
              <a:cs typeface="Arial" panose="020B0604020202020204" pitchFamily="34" charset="0"/>
            </a:endParaRPr>
          </a:p>
        </p:txBody>
      </p:sp>
      <p:sp>
        <p:nvSpPr>
          <p:cNvPr id="6" name="Объект 5">
            <a:extLst>
              <a:ext uri="{FF2B5EF4-FFF2-40B4-BE49-F238E27FC236}">
                <a16:creationId xmlns:a16="http://schemas.microsoft.com/office/drawing/2014/main" id="{5639A78C-10E5-92EF-A351-F70E2C04EF83}"/>
              </a:ext>
            </a:extLst>
          </p:cNvPr>
          <p:cNvSpPr>
            <a:spLocks noGrp="1"/>
          </p:cNvSpPr>
          <p:nvPr>
            <p:ph idx="1"/>
          </p:nvPr>
        </p:nvSpPr>
        <p:spPr/>
        <p:txBody>
          <a:bodyPr/>
          <a:lstStyle/>
          <a:p>
            <a:endParaRPr lang="ru-KZ"/>
          </a:p>
        </p:txBody>
      </p:sp>
      <p:pic>
        <p:nvPicPr>
          <p:cNvPr id="8" name="Рисунок 7">
            <a:extLst>
              <a:ext uri="{FF2B5EF4-FFF2-40B4-BE49-F238E27FC236}">
                <a16:creationId xmlns:a16="http://schemas.microsoft.com/office/drawing/2014/main" id="{31D47A81-924D-9540-ADD5-07CF5197A1B3}"/>
              </a:ext>
            </a:extLst>
          </p:cNvPr>
          <p:cNvPicPr>
            <a:picLocks noChangeAspect="1"/>
          </p:cNvPicPr>
          <p:nvPr/>
        </p:nvPicPr>
        <p:blipFill>
          <a:blip r:embed="rId3"/>
          <a:stretch>
            <a:fillRect/>
          </a:stretch>
        </p:blipFill>
        <p:spPr>
          <a:xfrm>
            <a:off x="597310" y="745486"/>
            <a:ext cx="10756490" cy="6001998"/>
          </a:xfrm>
          <a:prstGeom prst="rect">
            <a:avLst/>
          </a:prstGeom>
        </p:spPr>
      </p:pic>
    </p:spTree>
    <p:extLst>
      <p:ext uri="{BB962C8B-B14F-4D97-AF65-F5344CB8AC3E}">
        <p14:creationId xmlns:p14="http://schemas.microsoft.com/office/powerpoint/2010/main" val="417311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5DB1E-8EED-D004-D1F1-9C2C2FDF5423}"/>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78E4A371-B7ED-306E-9EC5-95FBE2115087}"/>
              </a:ext>
            </a:extLst>
          </p:cNvPr>
          <p:cNvSpPr>
            <a:spLocks noGrp="1"/>
          </p:cNvSpPr>
          <p:nvPr>
            <p:ph idx="1"/>
          </p:nvPr>
        </p:nvSpPr>
        <p:spPr>
          <a:xfrm>
            <a:off x="8634463" y="854302"/>
            <a:ext cx="3388092" cy="5678531"/>
          </a:xfrm>
          <a:solidFill>
            <a:schemeClr val="accent1">
              <a:lumMod val="20000"/>
              <a:lumOff val="80000"/>
            </a:schemeClr>
          </a:solidFill>
          <a:ln w="19050">
            <a:solidFill>
              <a:schemeClr val="accent1">
                <a:lumMod val="75000"/>
              </a:schemeClr>
            </a:solidFill>
            <a:prstDash val="dashDot"/>
          </a:ln>
        </p:spPr>
        <p:txBody>
          <a:bodyPr>
            <a:normAutofit fontScale="92500" lnSpcReduction="20000"/>
          </a:bodyPr>
          <a:lstStyle/>
          <a:p>
            <a:pPr>
              <a:buFontTx/>
              <a:buChar char="-"/>
            </a:pPr>
            <a:r>
              <a:rPr lang="ru-RU" sz="1400" b="1" dirty="0">
                <a:latin typeface="Times New Roman" panose="02020603050405020304" pitchFamily="18" charset="0"/>
                <a:cs typeface="Times New Roman" panose="02020603050405020304" pitchFamily="18" charset="0"/>
              </a:rPr>
              <a:t>ДӘРІЛІК ЗАТТАРҒА ДЕРБЕСТЕНДІРІЛГЕН ҚАЖЕТТІЛІКТІ ЖОСПАРЛАУ МОДУЛІНДЕГІ БАС ДӘРІГЕРГЕ АРНАЛҒАН ФОРМА КЕЛЕСІ БАҒАНДАРДЫ ҚАМТИДЫ:</a:t>
            </a:r>
          </a:p>
          <a:p>
            <a:pPr>
              <a:buFontTx/>
              <a:buChar char="-"/>
            </a:pPr>
            <a:r>
              <a:rPr lang="ru-RU" sz="1400" dirty="0">
                <a:latin typeface="Times New Roman" panose="02020603050405020304" pitchFamily="18" charset="0"/>
                <a:cs typeface="Times New Roman" panose="02020603050405020304" pitchFamily="18" charset="0"/>
              </a:rPr>
              <a:t>Пациент </a:t>
            </a:r>
            <a:r>
              <a:rPr lang="ru-RU" sz="1400" dirty="0" err="1">
                <a:latin typeface="Times New Roman" panose="02020603050405020304" pitchFamily="18" charset="0"/>
                <a:cs typeface="Times New Roman" panose="02020603050405020304" pitchFamily="18" charset="0"/>
              </a:rPr>
              <a:t>туралы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сәйкестендіру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ақпараты</a:t>
            </a:r>
            <a:r>
              <a:rPr lang="ru-RU" sz="1400" dirty="0">
                <a:latin typeface="Times New Roman" panose="02020603050405020304" pitchFamily="18" charset="0"/>
                <a:cs typeface="Times New Roman" panose="02020603050405020304" pitchFamily="18" charset="0"/>
              </a:rPr>
              <a:t> (ЖСН)</a:t>
            </a:r>
          </a:p>
          <a:p>
            <a:pPr>
              <a:buFontTx/>
              <a:buChar char="-"/>
            </a:pPr>
            <a:r>
              <a:rPr lang="ru-RU" sz="1400" dirty="0" err="1">
                <a:latin typeface="Times New Roman" panose="02020603050405020304" pitchFamily="18" charset="0"/>
                <a:cs typeface="Times New Roman" panose="02020603050405020304" pitchFamily="18" charset="0"/>
              </a:rPr>
              <a:t>Пациенттің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динамикалық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бақылауда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тұрған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ауруы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МКБ-10 коды мен </a:t>
            </a:r>
            <a:r>
              <a:rPr lang="ru-RU" sz="1400" dirty="0" err="1">
                <a:latin typeface="Times New Roman" panose="02020603050405020304" pitchFamily="18" charset="0"/>
                <a:cs typeface="Times New Roman" panose="02020603050405020304" pitchFamily="18" charset="0"/>
              </a:rPr>
              <a:t>нозологиясы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Электрондық</a:t>
            </a:r>
            <a:r>
              <a:rPr lang="ru-RU" sz="1400" dirty="0">
                <a:latin typeface="Times New Roman" panose="02020603050405020304" pitchFamily="18" charset="0"/>
                <a:cs typeface="Times New Roman" panose="02020603050405020304" pitchFamily="18" charset="0"/>
              </a:rPr>
              <a:t> регистр </a:t>
            </a:r>
            <a:r>
              <a:rPr lang="ru-RU" sz="1400" dirty="0" err="1">
                <a:latin typeface="Times New Roman" panose="02020603050405020304" pitchFamily="18" charset="0"/>
                <a:cs typeface="Times New Roman" panose="02020603050405020304" pitchFamily="18" charset="0"/>
              </a:rPr>
              <a:t>деректері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негізінде</a:t>
            </a:r>
            <a:r>
              <a:rPr lang="ru-RU" sz="1400" dirty="0">
                <a:latin typeface="Times New Roman" panose="02020603050405020304" pitchFamily="18" charset="0"/>
                <a:cs typeface="Times New Roman" panose="02020603050405020304" pitchFamily="18" charset="0"/>
              </a:rPr>
              <a:t>)</a:t>
            </a:r>
          </a:p>
          <a:p>
            <a:pPr>
              <a:buFontTx/>
              <a:buChar char="-"/>
            </a:pPr>
            <a:r>
              <a:rPr lang="ru-RU" sz="1400" dirty="0" err="1">
                <a:latin typeface="Times New Roman" panose="02020603050405020304" pitchFamily="18" charset="0"/>
                <a:cs typeface="Times New Roman" panose="02020603050405020304" pitchFamily="18" charset="0"/>
              </a:rPr>
              <a:t>Халық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санаты</a:t>
            </a:r>
            <a:r>
              <a:rPr lang="ru-RU" sz="1400" dirty="0">
                <a:latin typeface="Times New Roman" panose="02020603050405020304" pitchFamily="18" charset="0"/>
                <a:cs typeface="Times New Roman" panose="02020603050405020304" pitchFamily="18" charset="0"/>
              </a:rPr>
              <a:t> (ҚР ДСМ №75 </a:t>
            </a:r>
            <a:r>
              <a:rPr lang="ru-RU" sz="1400" dirty="0" err="1">
                <a:latin typeface="Times New Roman" panose="02020603050405020304" pitchFamily="18" charset="0"/>
                <a:cs typeface="Times New Roman" panose="02020603050405020304" pitchFamily="18" charset="0"/>
              </a:rPr>
              <a:t>бұйрығына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сәйкес</a:t>
            </a:r>
            <a:r>
              <a:rPr lang="ru-RU" sz="1400" dirty="0">
                <a:latin typeface="Times New Roman" panose="02020603050405020304" pitchFamily="18" charset="0"/>
                <a:cs typeface="Times New Roman" panose="02020603050405020304" pitchFamily="18" charset="0"/>
              </a:rPr>
              <a:t>)</a:t>
            </a:r>
          </a:p>
          <a:p>
            <a:pPr>
              <a:buFontTx/>
              <a:buChar char="-"/>
            </a:pPr>
            <a:r>
              <a:rPr lang="ru-RU" sz="1400" dirty="0">
                <a:latin typeface="Times New Roman" panose="02020603050405020304" pitchFamily="18" charset="0"/>
                <a:cs typeface="Times New Roman" panose="02020603050405020304" pitchFamily="18" charset="0"/>
              </a:rPr>
              <a:t>ХПА, АТХ коды, </a:t>
            </a:r>
            <a:r>
              <a:rPr lang="ru-RU" sz="1400" dirty="0" err="1">
                <a:latin typeface="Times New Roman" panose="02020603050405020304" pitchFamily="18" charset="0"/>
                <a:cs typeface="Times New Roman" panose="02020603050405020304" pitchFamily="18" charset="0"/>
              </a:rPr>
              <a:t>дәрілік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реттік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дозасы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өлшем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бірлігі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медициналық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қызметтер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топтамасының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келесі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жылға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жоспарланған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дәрілік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заттардың</a:t>
            </a:r>
            <a:r>
              <a:rPr lang="ru-RU" sz="1400" dirty="0">
                <a:latin typeface="Times New Roman" panose="02020603050405020304" pitchFamily="18" charset="0"/>
                <a:cs typeface="Times New Roman" panose="02020603050405020304" pitchFamily="18" charset="0"/>
              </a:rPr>
              <a:t> саны</a:t>
            </a:r>
          </a:p>
          <a:p>
            <a:pPr>
              <a:buFontTx/>
              <a:buChar char="-"/>
            </a:pPr>
            <a:r>
              <a:rPr lang="ru-RU" sz="1400" b="1" dirty="0">
                <a:latin typeface="Times New Roman" panose="02020603050405020304" pitchFamily="18" charset="0"/>
                <a:cs typeface="Times New Roman" panose="02020603050405020304" pitchFamily="18" charset="0"/>
              </a:rPr>
              <a:t>ИСЛО </a:t>
            </a:r>
            <a:r>
              <a:rPr lang="ru-RU" sz="1400" b="1" dirty="0" err="1">
                <a:latin typeface="Times New Roman" panose="02020603050405020304" pitchFamily="18" charset="0"/>
                <a:cs typeface="Times New Roman" panose="02020603050405020304" pitchFamily="18" charset="0"/>
              </a:rPr>
              <a:t>жүйесіндегі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дәрілік</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заттарға</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дербестендірілген</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қажеттілікті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жоспарлау</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модуліндегі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учаскелік</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дәрігерге</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арналған</a:t>
            </a:r>
            <a:r>
              <a:rPr lang="ru-RU" sz="1400" b="1" dirty="0">
                <a:latin typeface="Times New Roman" panose="02020603050405020304" pitchFamily="18" charset="0"/>
                <a:cs typeface="Times New Roman" panose="02020603050405020304" pitchFamily="18" charset="0"/>
              </a:rPr>
              <a:t> форма </a:t>
            </a:r>
            <a:r>
              <a:rPr lang="ru-RU" sz="1400" b="1" dirty="0" err="1">
                <a:latin typeface="Times New Roman" panose="02020603050405020304" pitchFamily="18" charset="0"/>
                <a:cs typeface="Times New Roman" panose="02020603050405020304" pitchFamily="18" charset="0"/>
              </a:rPr>
              <a:t>сондай-ақ</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келесі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бағандарды</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қамтиды</a:t>
            </a:r>
            <a:r>
              <a:rPr lang="ru-RU" sz="1400" b="1" dirty="0">
                <a:latin typeface="Times New Roman" panose="02020603050405020304" pitchFamily="18" charset="0"/>
                <a:cs typeface="Times New Roman" panose="02020603050405020304" pitchFamily="18" charset="0"/>
              </a:rPr>
              <a:t>:</a:t>
            </a:r>
          </a:p>
          <a:p>
            <a:r>
              <a:rPr lang="ru-RU" sz="1400" dirty="0" err="1">
                <a:latin typeface="Times New Roman" panose="02020603050405020304" pitchFamily="18" charset="0"/>
                <a:cs typeface="Times New Roman" panose="02020603050405020304" pitchFamily="18" charset="0"/>
              </a:rPr>
              <a:t>Жылдық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қажеттілік</a:t>
            </a:r>
            <a:endParaRPr lang="ru-RU" sz="1400" dirty="0">
              <a:latin typeface="Times New Roman" panose="02020603050405020304" pitchFamily="18" charset="0"/>
              <a:cs typeface="Times New Roman" panose="02020603050405020304" pitchFamily="18" charset="0"/>
            </a:endParaRPr>
          </a:p>
          <a:p>
            <a:r>
              <a:rPr lang="ru-RU" sz="1400" dirty="0" err="1">
                <a:latin typeface="Times New Roman" panose="02020603050405020304" pitchFamily="18" charset="0"/>
                <a:cs typeface="Times New Roman" panose="02020603050405020304" pitchFamily="18" charset="0"/>
              </a:rPr>
              <a:t>Өткен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жазылып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берілген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дәрілік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заттардың</a:t>
            </a:r>
            <a:r>
              <a:rPr lang="ru-RU" sz="1400" dirty="0">
                <a:latin typeface="Times New Roman" panose="02020603050405020304" pitchFamily="18" charset="0"/>
                <a:cs typeface="Times New Roman" panose="02020603050405020304" pitchFamily="18" charset="0"/>
              </a:rPr>
              <a:t> саны</a:t>
            </a:r>
          </a:p>
          <a:p>
            <a:r>
              <a:rPr lang="ru-RU" sz="1400" dirty="0" err="1">
                <a:latin typeface="Times New Roman" panose="02020603050405020304" pitchFamily="18" charset="0"/>
                <a:cs typeface="Times New Roman" panose="02020603050405020304" pitchFamily="18" charset="0"/>
              </a:rPr>
              <a:t>Өткен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қамтамасыз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етілген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дәрілік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заттардың</a:t>
            </a:r>
            <a:r>
              <a:rPr lang="ru-RU" sz="1400" dirty="0">
                <a:latin typeface="Times New Roman" panose="02020603050405020304" pitchFamily="18" charset="0"/>
                <a:cs typeface="Times New Roman" panose="02020603050405020304" pitchFamily="18" charset="0"/>
              </a:rPr>
              <a:t> саны</a:t>
            </a:r>
          </a:p>
          <a:p>
            <a:r>
              <a:rPr lang="ru-RU" sz="1400" dirty="0" err="1">
                <a:latin typeface="Times New Roman" panose="02020603050405020304" pitchFamily="18" charset="0"/>
                <a:cs typeface="Times New Roman" panose="02020603050405020304" pitchFamily="18" charset="0"/>
              </a:rPr>
              <a:t>Келесі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жылға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жоспарланған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дәрілік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заттардың</a:t>
            </a:r>
            <a:r>
              <a:rPr lang="ru-RU" sz="1400" dirty="0">
                <a:latin typeface="Times New Roman" panose="02020603050405020304" pitchFamily="18" charset="0"/>
                <a:cs typeface="Times New Roman" panose="02020603050405020304" pitchFamily="18" charset="0"/>
              </a:rPr>
              <a:t> саны</a:t>
            </a:r>
          </a:p>
          <a:p>
            <a:endParaRPr lang="ru-KZ" dirty="0"/>
          </a:p>
        </p:txBody>
      </p:sp>
      <p:pic>
        <p:nvPicPr>
          <p:cNvPr id="4" name="object 6">
            <a:extLst>
              <a:ext uri="{FF2B5EF4-FFF2-40B4-BE49-F238E27FC236}">
                <a16:creationId xmlns:a16="http://schemas.microsoft.com/office/drawing/2014/main" id="{1DCC43BB-9FE6-4E91-C843-5CBEA824029D}"/>
              </a:ext>
            </a:extLst>
          </p:cNvPr>
          <p:cNvPicPr/>
          <p:nvPr/>
        </p:nvPicPr>
        <p:blipFill>
          <a:blip r:embed="rId2" cstate="print"/>
          <a:stretch>
            <a:fillRect/>
          </a:stretch>
        </p:blipFill>
        <p:spPr>
          <a:xfrm>
            <a:off x="68424" y="10562"/>
            <a:ext cx="3916680" cy="843740"/>
          </a:xfrm>
          <a:prstGeom prst="rect">
            <a:avLst/>
          </a:prstGeom>
        </p:spPr>
      </p:pic>
      <p:sp>
        <p:nvSpPr>
          <p:cNvPr id="7" name="Заголовок 1">
            <a:extLst>
              <a:ext uri="{FF2B5EF4-FFF2-40B4-BE49-F238E27FC236}">
                <a16:creationId xmlns:a16="http://schemas.microsoft.com/office/drawing/2014/main" id="{8E431E5E-1BD9-3F0D-D46C-28B95777713A}"/>
              </a:ext>
            </a:extLst>
          </p:cNvPr>
          <p:cNvSpPr txBox="1">
            <a:spLocks/>
          </p:cNvSpPr>
          <p:nvPr/>
        </p:nvSpPr>
        <p:spPr>
          <a:xfrm>
            <a:off x="3968620" y="-173281"/>
            <a:ext cx="8223380" cy="1287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ru-KZ" sz="3600" b="1" dirty="0">
              <a:solidFill>
                <a:schemeClr val="accent1">
                  <a:lumMod val="50000"/>
                </a:schemeClr>
              </a:solidFill>
            </a:endParaRPr>
          </a:p>
        </p:txBody>
      </p:sp>
      <p:pic>
        <p:nvPicPr>
          <p:cNvPr id="8" name="Рисунок 7">
            <a:extLst>
              <a:ext uri="{FF2B5EF4-FFF2-40B4-BE49-F238E27FC236}">
                <a16:creationId xmlns:a16="http://schemas.microsoft.com/office/drawing/2014/main" id="{3DAD8629-FE68-D343-0750-38579E4ABAC5}"/>
              </a:ext>
            </a:extLst>
          </p:cNvPr>
          <p:cNvPicPr>
            <a:picLocks noChangeAspect="1"/>
          </p:cNvPicPr>
          <p:nvPr/>
        </p:nvPicPr>
        <p:blipFill>
          <a:blip r:embed="rId3"/>
          <a:srcRect t="17376" b="23584"/>
          <a:stretch/>
        </p:blipFill>
        <p:spPr>
          <a:xfrm>
            <a:off x="-1" y="1044533"/>
            <a:ext cx="8465019" cy="2395457"/>
          </a:xfrm>
          <a:prstGeom prst="rect">
            <a:avLst/>
          </a:prstGeom>
        </p:spPr>
      </p:pic>
      <p:pic>
        <p:nvPicPr>
          <p:cNvPr id="6" name="Рисунок 5">
            <a:extLst>
              <a:ext uri="{FF2B5EF4-FFF2-40B4-BE49-F238E27FC236}">
                <a16:creationId xmlns:a16="http://schemas.microsoft.com/office/drawing/2014/main" id="{3C447822-BDCB-4620-41A6-D0265B627DA7}"/>
              </a:ext>
            </a:extLst>
          </p:cNvPr>
          <p:cNvPicPr>
            <a:picLocks noChangeAspect="1"/>
          </p:cNvPicPr>
          <p:nvPr/>
        </p:nvPicPr>
        <p:blipFill>
          <a:blip r:embed="rId4"/>
          <a:srcRect t="18282"/>
          <a:stretch/>
        </p:blipFill>
        <p:spPr>
          <a:xfrm>
            <a:off x="37297" y="3439990"/>
            <a:ext cx="8465019" cy="3283073"/>
          </a:xfrm>
          <a:prstGeom prst="rect">
            <a:avLst/>
          </a:prstGeom>
        </p:spPr>
      </p:pic>
      <p:sp>
        <p:nvSpPr>
          <p:cNvPr id="5" name="object 5">
            <a:extLst>
              <a:ext uri="{FF2B5EF4-FFF2-40B4-BE49-F238E27FC236}">
                <a16:creationId xmlns:a16="http://schemas.microsoft.com/office/drawing/2014/main" id="{2510004B-8737-2724-E3B3-CE758D9A7C1F}"/>
              </a:ext>
            </a:extLst>
          </p:cNvPr>
          <p:cNvSpPr/>
          <p:nvPr/>
        </p:nvSpPr>
        <p:spPr>
          <a:xfrm>
            <a:off x="3878981" y="0"/>
            <a:ext cx="8313019"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kk-KZ" sz="1400" b="1" dirty="0">
                <a:solidFill>
                  <a:schemeClr val="bg1"/>
                </a:solidFill>
                <a:latin typeface="Times New Roman" panose="02020603050405020304" pitchFamily="18" charset="0"/>
                <a:ea typeface="Times New Roman" panose="02020603050405020304" pitchFamily="18" charset="0"/>
              </a:rPr>
              <a:t>ИСЛО жүйесінде бас дәрігерге арналған медициналық ұйым (МО) бойынша жазылып берілген рецептілер мен дәрілік заттарға қорытынды қажеттілік нысаны</a:t>
            </a:r>
            <a:endParaRPr lang="ru-KZ" sz="1800" b="1" dirty="0">
              <a:solidFill>
                <a:schemeClr val="bg1"/>
              </a:solidFill>
            </a:endParaRPr>
          </a:p>
        </p:txBody>
      </p:sp>
    </p:spTree>
    <p:extLst>
      <p:ext uri="{BB962C8B-B14F-4D97-AF65-F5344CB8AC3E}">
        <p14:creationId xmlns:p14="http://schemas.microsoft.com/office/powerpoint/2010/main" val="54084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523D6-5628-9DFE-C2A8-2CEC4A0518F1}"/>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1A140BCD-D361-D487-C73F-1BCEA7AA8FAF}"/>
              </a:ext>
            </a:extLst>
          </p:cNvPr>
          <p:cNvSpPr>
            <a:spLocks noGrp="1"/>
          </p:cNvSpPr>
          <p:nvPr>
            <p:ph idx="1"/>
          </p:nvPr>
        </p:nvSpPr>
        <p:spPr/>
        <p:txBody>
          <a:bodyPr/>
          <a:lstStyle/>
          <a:p>
            <a:endParaRPr lang="ru-KZ"/>
          </a:p>
        </p:txBody>
      </p:sp>
      <p:pic>
        <p:nvPicPr>
          <p:cNvPr id="4" name="object 6">
            <a:extLst>
              <a:ext uri="{FF2B5EF4-FFF2-40B4-BE49-F238E27FC236}">
                <a16:creationId xmlns:a16="http://schemas.microsoft.com/office/drawing/2014/main" id="{1A79D960-0B31-B101-6E28-E0B9204237EF}"/>
              </a:ext>
            </a:extLst>
          </p:cNvPr>
          <p:cNvPicPr/>
          <p:nvPr/>
        </p:nvPicPr>
        <p:blipFill>
          <a:blip r:embed="rId2" cstate="print"/>
          <a:stretch>
            <a:fillRect/>
          </a:stretch>
        </p:blipFill>
        <p:spPr>
          <a:xfrm>
            <a:off x="68424" y="10562"/>
            <a:ext cx="3916680" cy="843740"/>
          </a:xfrm>
          <a:prstGeom prst="rect">
            <a:avLst/>
          </a:prstGeom>
        </p:spPr>
      </p:pic>
      <p:pic>
        <p:nvPicPr>
          <p:cNvPr id="8" name="Рисунок 7">
            <a:extLst>
              <a:ext uri="{FF2B5EF4-FFF2-40B4-BE49-F238E27FC236}">
                <a16:creationId xmlns:a16="http://schemas.microsoft.com/office/drawing/2014/main" id="{50700A6D-AA23-62C7-A293-4E19E812D645}"/>
              </a:ext>
            </a:extLst>
          </p:cNvPr>
          <p:cNvPicPr>
            <a:picLocks noChangeAspect="1"/>
          </p:cNvPicPr>
          <p:nvPr/>
        </p:nvPicPr>
        <p:blipFill>
          <a:blip r:embed="rId3"/>
          <a:stretch>
            <a:fillRect/>
          </a:stretch>
        </p:blipFill>
        <p:spPr>
          <a:xfrm>
            <a:off x="267903" y="1886353"/>
            <a:ext cx="11656194" cy="4917564"/>
          </a:xfrm>
          <a:prstGeom prst="rect">
            <a:avLst/>
          </a:prstGeom>
        </p:spPr>
      </p:pic>
      <p:sp>
        <p:nvSpPr>
          <p:cNvPr id="5" name="object 5">
            <a:extLst>
              <a:ext uri="{FF2B5EF4-FFF2-40B4-BE49-F238E27FC236}">
                <a16:creationId xmlns:a16="http://schemas.microsoft.com/office/drawing/2014/main" id="{7EFA36B9-F899-DA10-7F75-554401FB9CEA}"/>
              </a:ext>
            </a:extLst>
          </p:cNvPr>
          <p:cNvSpPr/>
          <p:nvPr/>
        </p:nvSpPr>
        <p:spPr>
          <a:xfrm>
            <a:off x="3801979" y="-14307"/>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ru-RU" sz="1600" b="1" dirty="0">
                <a:solidFill>
                  <a:schemeClr val="bg1"/>
                </a:solidFill>
                <a:latin typeface="Times New Roman" panose="02020603050405020304" pitchFamily="18" charset="0"/>
                <a:cs typeface="Times New Roman" panose="02020603050405020304" pitchFamily="18" charset="0"/>
              </a:rPr>
              <a:t>№75 </a:t>
            </a:r>
            <a:r>
              <a:rPr lang="ru-RU" sz="1600" b="1" dirty="0" err="1">
                <a:solidFill>
                  <a:schemeClr val="bg1"/>
                </a:solidFill>
                <a:latin typeface="Times New Roman" panose="02020603050405020304" pitchFamily="18" charset="0"/>
                <a:cs typeface="Times New Roman" panose="02020603050405020304" pitchFamily="18" charset="0"/>
              </a:rPr>
              <a:t>және</a:t>
            </a:r>
            <a:r>
              <a:rPr lang="ru-RU" sz="1600" b="1" dirty="0">
                <a:solidFill>
                  <a:schemeClr val="bg1"/>
                </a:solidFill>
                <a:latin typeface="Times New Roman" panose="02020603050405020304" pitchFamily="18" charset="0"/>
                <a:cs typeface="Times New Roman" panose="02020603050405020304" pitchFamily="18" charset="0"/>
              </a:rPr>
              <a:t> №88 </a:t>
            </a:r>
            <a:r>
              <a:rPr lang="ru-RU" sz="1600" b="1" dirty="0" err="1">
                <a:solidFill>
                  <a:schemeClr val="bg1"/>
                </a:solidFill>
                <a:latin typeface="Times New Roman" panose="02020603050405020304" pitchFamily="18" charset="0"/>
                <a:cs typeface="Times New Roman" panose="02020603050405020304" pitchFamily="18" charset="0"/>
              </a:rPr>
              <a:t>бұйрықтарының</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арасындағы</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сәйкестілік</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кестесі</a:t>
            </a:r>
            <a:endParaRPr lang="ru-KZ" sz="2000" b="1" dirty="0">
              <a:solidFill>
                <a:schemeClr val="bg1"/>
              </a:solidFill>
            </a:endParaRPr>
          </a:p>
        </p:txBody>
      </p:sp>
      <p:sp>
        <p:nvSpPr>
          <p:cNvPr id="6" name="TextBox 5">
            <a:extLst>
              <a:ext uri="{FF2B5EF4-FFF2-40B4-BE49-F238E27FC236}">
                <a16:creationId xmlns:a16="http://schemas.microsoft.com/office/drawing/2014/main" id="{1ABF78B3-C063-FDA7-0BEE-53B63D930514}"/>
              </a:ext>
            </a:extLst>
          </p:cNvPr>
          <p:cNvSpPr txBox="1"/>
          <p:nvPr/>
        </p:nvSpPr>
        <p:spPr>
          <a:xfrm>
            <a:off x="3823235" y="575332"/>
            <a:ext cx="3003082" cy="537904"/>
          </a:xfrm>
          <a:prstGeom prst="rect">
            <a:avLst/>
          </a:prstGeom>
          <a:solidFill>
            <a:schemeClr val="accent1">
              <a:lumMod val="20000"/>
              <a:lumOff val="80000"/>
            </a:schemeClr>
          </a:solidFill>
          <a:ln w="19050">
            <a:solidFill>
              <a:schemeClr val="accent1">
                <a:lumMod val="50000"/>
              </a:schemeClr>
            </a:solidFill>
          </a:ln>
        </p:spPr>
        <p:txBody>
          <a:bodyPr wrap="square" rtlCol="0">
            <a:spAutoFit/>
          </a:bodyPr>
          <a:lstStyle/>
          <a:p>
            <a:pPr marL="0" lvl="0" indent="0" algn="ctr">
              <a:lnSpc>
                <a:spcPct val="107000"/>
              </a:lnSpc>
              <a:buNone/>
            </a:pPr>
            <a:r>
              <a:rPr lang="ru-RU" sz="1400" b="1" kern="100" dirty="0" err="1">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Жалпы</a:t>
            </a:r>
            <a:r>
              <a:rPr lang="ru-RU" sz="14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 саны</a:t>
            </a:r>
            <a:r>
              <a:rPr lang="ru-RU" sz="1400" b="1"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ru-KZ" sz="1400" b="1"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1659 </a:t>
            </a:r>
            <a:r>
              <a:rPr lang="ru-KZ" sz="1400" kern="100" dirty="0" err="1">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позици</a:t>
            </a:r>
            <a:r>
              <a:rPr lang="ru-RU" sz="1400"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я</a:t>
            </a:r>
            <a:r>
              <a:rPr lang="ru-KZ" sz="14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kk-KZ" sz="14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оның ішінде</a:t>
            </a:r>
            <a:r>
              <a:rPr lang="ru-RU" sz="1400"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7C81B15C-11D1-4F37-7B01-0DED1A66498B}"/>
              </a:ext>
            </a:extLst>
          </p:cNvPr>
          <p:cNvSpPr txBox="1"/>
          <p:nvPr/>
        </p:nvSpPr>
        <p:spPr>
          <a:xfrm>
            <a:off x="267903" y="1278878"/>
            <a:ext cx="2926081" cy="474232"/>
          </a:xfrm>
          <a:prstGeom prst="rect">
            <a:avLst/>
          </a:prstGeom>
          <a:solidFill>
            <a:schemeClr val="accent6">
              <a:lumMod val="20000"/>
              <a:lumOff val="80000"/>
            </a:schemeClr>
          </a:solidFill>
          <a:ln w="19050">
            <a:solidFill>
              <a:schemeClr val="accent6"/>
            </a:solidFill>
          </a:ln>
        </p:spPr>
        <p:txBody>
          <a:bodyPr wrap="square" rtlCol="0">
            <a:spAutoFit/>
          </a:bodyPr>
          <a:lstStyle/>
          <a:p>
            <a:pPr lvl="0" algn="ctr">
              <a:lnSpc>
                <a:spcPct val="107000"/>
              </a:lnSpc>
              <a:buFont typeface="Wingdings" panose="05000000000000000000" pitchFamily="2" charset="2"/>
              <a:buChar char="ü"/>
            </a:pPr>
            <a:r>
              <a:rPr lang="ru-KZ" sz="1200" b="1"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112</a:t>
            </a:r>
            <a:r>
              <a:rPr lang="en-US" sz="1200" b="1"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4</a:t>
            </a:r>
            <a:r>
              <a:rPr lang="ru-KZ" sz="12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ru-KZ" sz="1200" kern="100" dirty="0" err="1">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позици</a:t>
            </a:r>
            <a:r>
              <a:rPr lang="kk-KZ" sz="1200" kern="100" dirty="0">
                <a:solidFill>
                  <a:schemeClr val="accent1">
                    <a:lumMod val="50000"/>
                  </a:schemeClr>
                </a:solidFill>
                <a:latin typeface="Times New Roman" panose="02020603050405020304" pitchFamily="18" charset="0"/>
                <a:ea typeface="Aptos" panose="020B0004020202020204" pitchFamily="34" charset="0"/>
                <a:cs typeface="Times New Roman" panose="02020603050405020304" pitchFamily="18" charset="0"/>
              </a:rPr>
              <a:t>я</a:t>
            </a:r>
            <a:r>
              <a:rPr lang="ru-KZ" sz="12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ru-KZ" sz="1200" b="1"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ИСЛО</a:t>
            </a:r>
            <a:r>
              <a:rPr lang="kk-KZ" sz="1200" b="1"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 </a:t>
            </a:r>
            <a:r>
              <a:rPr lang="kk-KZ" sz="12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жүйесіне жүктелді   </a:t>
            </a:r>
            <a:endParaRPr lang="ru-RU" sz="12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4F11EDB-DD94-AFF0-4FC5-1FD9F0B63C83}"/>
              </a:ext>
            </a:extLst>
          </p:cNvPr>
          <p:cNvSpPr txBox="1"/>
          <p:nvPr/>
        </p:nvSpPr>
        <p:spPr>
          <a:xfrm>
            <a:off x="3274696" y="1113236"/>
            <a:ext cx="3916680" cy="804707"/>
          </a:xfrm>
          <a:prstGeom prst="rect">
            <a:avLst/>
          </a:prstGeom>
          <a:solidFill>
            <a:schemeClr val="accent2">
              <a:lumMod val="20000"/>
              <a:lumOff val="80000"/>
            </a:schemeClr>
          </a:solidFill>
          <a:ln w="19050">
            <a:solidFill>
              <a:schemeClr val="accent2"/>
            </a:solidFill>
          </a:ln>
        </p:spPr>
        <p:txBody>
          <a:bodyPr wrap="square" rtlCol="0">
            <a:spAutoFit/>
          </a:bodyPr>
          <a:lstStyle/>
          <a:p>
            <a:pPr lvl="0" algn="ctr">
              <a:lnSpc>
                <a:spcPct val="107000"/>
              </a:lnSpc>
              <a:buFont typeface="Wingdings" panose="05000000000000000000" pitchFamily="2" charset="2"/>
              <a:buChar char="ü"/>
            </a:pPr>
            <a:r>
              <a:rPr lang="kk-KZ" sz="11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370 позиция </a:t>
            </a:r>
            <a:r>
              <a:rPr lang="kk-KZ" sz="1100" b="1"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алынып тасталды </a:t>
            </a:r>
            <a:r>
              <a:rPr lang="kk-KZ" sz="11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(құрамында 32 нозологияны алып тастау шеңберінде, ҚР ДСМ ФК шешімдеріне сәйкес, Қазақстан Республикасында тіркеудің болмауына байланысты)</a:t>
            </a:r>
            <a:endParaRPr lang="ru-RU" sz="11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AE21AF8-F649-B891-0E57-FE4241C81734}"/>
              </a:ext>
            </a:extLst>
          </p:cNvPr>
          <p:cNvSpPr txBox="1"/>
          <p:nvPr/>
        </p:nvSpPr>
        <p:spPr>
          <a:xfrm>
            <a:off x="7335669" y="1126962"/>
            <a:ext cx="4559937" cy="804707"/>
          </a:xfrm>
          <a:prstGeom prst="rect">
            <a:avLst/>
          </a:prstGeom>
          <a:solidFill>
            <a:schemeClr val="tx2">
              <a:lumMod val="20000"/>
              <a:lumOff val="80000"/>
            </a:schemeClr>
          </a:solidFill>
          <a:ln w="19050">
            <a:solidFill>
              <a:schemeClr val="tx2"/>
            </a:solidFill>
          </a:ln>
        </p:spPr>
        <p:txBody>
          <a:bodyPr wrap="square" rtlCol="0">
            <a:spAutoFit/>
          </a:bodyPr>
          <a:lstStyle/>
          <a:p>
            <a:pPr lvl="0" algn="ctr">
              <a:lnSpc>
                <a:spcPct val="107000"/>
              </a:lnSpc>
              <a:buFont typeface="Wingdings" panose="05000000000000000000" pitchFamily="2" charset="2"/>
              <a:buChar char="ü"/>
            </a:pPr>
            <a:r>
              <a:rPr lang="ru-RU" sz="1100" kern="10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rPr>
              <a:t>169 позиция онкологиялық аурулар, психикалық ауытқулар, туберкулез, ВИЧ-инфекциясы, созылмалы С вирусты гепатиті сияқты нозологиялар бойынша арнайы медициналық ұйымдармен ЕФИС жүйесінде жоспарлануда</a:t>
            </a:r>
            <a:endParaRPr lang="ru-RU" sz="1100" kern="100" dirty="0">
              <a:solidFill>
                <a:schemeClr val="accent1">
                  <a:lumMod val="50000"/>
                </a:schemeClr>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6" name="Стрелка: изогнутая вверх 15">
            <a:extLst>
              <a:ext uri="{FF2B5EF4-FFF2-40B4-BE49-F238E27FC236}">
                <a16:creationId xmlns:a16="http://schemas.microsoft.com/office/drawing/2014/main" id="{A7DD6552-AB18-BB5B-6CA5-FC77F276C8E8}"/>
              </a:ext>
            </a:extLst>
          </p:cNvPr>
          <p:cNvSpPr/>
          <p:nvPr/>
        </p:nvSpPr>
        <p:spPr>
          <a:xfrm rot="10800000">
            <a:off x="1617044" y="817043"/>
            <a:ext cx="2117558" cy="307392"/>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8" name="Стрелка: изогнутая вверх 17">
            <a:extLst>
              <a:ext uri="{FF2B5EF4-FFF2-40B4-BE49-F238E27FC236}">
                <a16:creationId xmlns:a16="http://schemas.microsoft.com/office/drawing/2014/main" id="{EE970C6E-3433-B72D-BDAA-0563673AB223}"/>
              </a:ext>
            </a:extLst>
          </p:cNvPr>
          <p:cNvSpPr/>
          <p:nvPr/>
        </p:nvSpPr>
        <p:spPr>
          <a:xfrm flipV="1">
            <a:off x="6872438" y="817042"/>
            <a:ext cx="2743200" cy="307392"/>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9" name="Стрелка: вниз 18">
            <a:extLst>
              <a:ext uri="{FF2B5EF4-FFF2-40B4-BE49-F238E27FC236}">
                <a16:creationId xmlns:a16="http://schemas.microsoft.com/office/drawing/2014/main" id="{3CFD2C03-D0F0-1469-9E53-AABC9B210FB7}"/>
              </a:ext>
            </a:extLst>
          </p:cNvPr>
          <p:cNvSpPr/>
          <p:nvPr/>
        </p:nvSpPr>
        <p:spPr>
          <a:xfrm>
            <a:off x="5053262" y="1011743"/>
            <a:ext cx="96253" cy="1126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Tree>
    <p:extLst>
      <p:ext uri="{BB962C8B-B14F-4D97-AF65-F5344CB8AC3E}">
        <p14:creationId xmlns:p14="http://schemas.microsoft.com/office/powerpoint/2010/main" val="145570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A655-1FB6-2261-7E84-CE95F6F37562}"/>
            </a:ext>
          </a:extLst>
        </p:cNvPr>
        <p:cNvGrpSpPr/>
        <p:nvPr/>
      </p:nvGrpSpPr>
      <p:grpSpPr>
        <a:xfrm>
          <a:off x="0" y="0"/>
          <a:ext cx="0" cy="0"/>
          <a:chOff x="0" y="0"/>
          <a:chExt cx="0" cy="0"/>
        </a:xfrm>
      </p:grpSpPr>
      <p:sp>
        <p:nvSpPr>
          <p:cNvPr id="34" name="TextBox 33">
            <a:extLst>
              <a:ext uri="{FF2B5EF4-FFF2-40B4-BE49-F238E27FC236}">
                <a16:creationId xmlns:a16="http://schemas.microsoft.com/office/drawing/2014/main" id="{B4915643-C01A-C388-0A87-814A67C32D42}"/>
              </a:ext>
            </a:extLst>
          </p:cNvPr>
          <p:cNvSpPr txBox="1"/>
          <p:nvPr/>
        </p:nvSpPr>
        <p:spPr>
          <a:xfrm>
            <a:off x="5221360" y="1681333"/>
            <a:ext cx="6781067" cy="2094850"/>
          </a:xfrm>
          <a:prstGeom prst="rect">
            <a:avLst/>
          </a:prstGeom>
          <a:solidFill>
            <a:schemeClr val="accent1">
              <a:lumMod val="20000"/>
              <a:lumOff val="80000"/>
            </a:schemeClr>
          </a:solidFill>
          <a:ln w="19050">
            <a:noFill/>
          </a:ln>
        </p:spPr>
        <p:txBody>
          <a:bodyPr wrap="square" rtlCol="0">
            <a:spAutoFit/>
          </a:bodyPr>
          <a:lstStyle/>
          <a:p>
            <a:endParaRPr lang="ru-KZ" dirty="0"/>
          </a:p>
        </p:txBody>
      </p:sp>
      <p:sp>
        <p:nvSpPr>
          <p:cNvPr id="32" name="TextBox 31">
            <a:extLst>
              <a:ext uri="{FF2B5EF4-FFF2-40B4-BE49-F238E27FC236}">
                <a16:creationId xmlns:a16="http://schemas.microsoft.com/office/drawing/2014/main" id="{57ADEE0A-6FEB-DC8F-1C58-817B9C1E7FB3}"/>
              </a:ext>
            </a:extLst>
          </p:cNvPr>
          <p:cNvSpPr txBox="1"/>
          <p:nvPr/>
        </p:nvSpPr>
        <p:spPr>
          <a:xfrm>
            <a:off x="130973" y="1681333"/>
            <a:ext cx="4899006" cy="2101943"/>
          </a:xfrm>
          <a:prstGeom prst="rect">
            <a:avLst/>
          </a:prstGeom>
          <a:solidFill>
            <a:schemeClr val="accent6">
              <a:lumMod val="20000"/>
              <a:lumOff val="80000"/>
            </a:schemeClr>
          </a:solidFill>
          <a:ln w="19050">
            <a:noFill/>
          </a:ln>
        </p:spPr>
        <p:txBody>
          <a:bodyPr wrap="square" rtlCol="0">
            <a:spAutoFit/>
          </a:bodyPr>
          <a:lstStyle/>
          <a:p>
            <a:endParaRPr lang="ru-KZ" dirty="0"/>
          </a:p>
        </p:txBody>
      </p:sp>
      <p:pic>
        <p:nvPicPr>
          <p:cNvPr id="4" name="object 6">
            <a:extLst>
              <a:ext uri="{FF2B5EF4-FFF2-40B4-BE49-F238E27FC236}">
                <a16:creationId xmlns:a16="http://schemas.microsoft.com/office/drawing/2014/main" id="{A088442D-DB77-00C9-545A-7A4A4894297A}"/>
              </a:ext>
            </a:extLst>
          </p:cNvPr>
          <p:cNvPicPr/>
          <p:nvPr/>
        </p:nvPicPr>
        <p:blipFill>
          <a:blip r:embed="rId2" cstate="print"/>
          <a:stretch>
            <a:fillRect/>
          </a:stretch>
        </p:blipFill>
        <p:spPr>
          <a:xfrm>
            <a:off x="68424" y="10562"/>
            <a:ext cx="3916680" cy="843740"/>
          </a:xfrm>
          <a:prstGeom prst="rect">
            <a:avLst/>
          </a:prstGeom>
        </p:spPr>
      </p:pic>
      <p:sp>
        <p:nvSpPr>
          <p:cNvPr id="7" name="Заголовок 1">
            <a:extLst>
              <a:ext uri="{FF2B5EF4-FFF2-40B4-BE49-F238E27FC236}">
                <a16:creationId xmlns:a16="http://schemas.microsoft.com/office/drawing/2014/main" id="{644F3AAE-81CD-DEA9-0B40-B96C9FBD091D}"/>
              </a:ext>
            </a:extLst>
          </p:cNvPr>
          <p:cNvSpPr txBox="1">
            <a:spLocks/>
          </p:cNvSpPr>
          <p:nvPr/>
        </p:nvSpPr>
        <p:spPr>
          <a:xfrm>
            <a:off x="4430486" y="176211"/>
            <a:ext cx="7761514" cy="10096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ru-KZ" sz="3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object 5">
            <a:extLst>
              <a:ext uri="{FF2B5EF4-FFF2-40B4-BE49-F238E27FC236}">
                <a16:creationId xmlns:a16="http://schemas.microsoft.com/office/drawing/2014/main" id="{29698F17-4C1B-B7A8-044F-29E215BA20DB}"/>
              </a:ext>
            </a:extLst>
          </p:cNvPr>
          <p:cNvSpPr/>
          <p:nvPr/>
        </p:nvSpPr>
        <p:spPr>
          <a:xfrm>
            <a:off x="3793015" y="0"/>
            <a:ext cx="8390021" cy="596746"/>
          </a:xfrm>
          <a:custGeom>
            <a:avLst/>
            <a:gdLst/>
            <a:ahLst/>
            <a:cxnLst/>
            <a:rect l="l" t="t" r="r" b="b"/>
            <a:pathLst>
              <a:path w="8068945" h="646430">
                <a:moveTo>
                  <a:pt x="8068492" y="0"/>
                </a:moveTo>
                <a:lnTo>
                  <a:pt x="0" y="0"/>
                </a:lnTo>
                <a:lnTo>
                  <a:pt x="423169" y="646419"/>
                </a:lnTo>
                <a:lnTo>
                  <a:pt x="8068492" y="646419"/>
                </a:lnTo>
                <a:lnTo>
                  <a:pt x="8068492" y="0"/>
                </a:lnTo>
                <a:close/>
              </a:path>
            </a:pathLst>
          </a:custGeom>
          <a:solidFill>
            <a:srgbClr val="002060"/>
          </a:solidFill>
        </p:spPr>
        <p:txBody>
          <a:bodyPr wrap="square" lIns="0" tIns="0" rIns="0" bIns="0" rtlCol="0" anchor="ctr"/>
          <a:lstStyle/>
          <a:p>
            <a:pPr algn="ctr"/>
            <a:r>
              <a:rPr lang="kk-KZ" b="1" dirty="0">
                <a:solidFill>
                  <a:schemeClr val="bg1"/>
                </a:solidFill>
                <a:latin typeface="Times New Roman" panose="02020603050405020304" pitchFamily="18" charset="0"/>
                <a:cs typeface="Times New Roman" panose="02020603050405020304" pitchFamily="18" charset="0"/>
              </a:rPr>
              <a:t>«АДҚ шеңберінде дәрілік заттарды дербестендірілген жоспарлау» пилоттық жобасы</a:t>
            </a:r>
            <a:endParaRPr lang="ru-KZ"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21B6E2F-8432-7DB4-0478-D1EC623F5740}"/>
              </a:ext>
            </a:extLst>
          </p:cNvPr>
          <p:cNvSpPr txBox="1"/>
          <p:nvPr/>
        </p:nvSpPr>
        <p:spPr>
          <a:xfrm>
            <a:off x="194416" y="2420646"/>
            <a:ext cx="2395657" cy="276999"/>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kk-KZ" sz="1200" b="1" dirty="0">
                <a:solidFill>
                  <a:schemeClr val="accent1">
                    <a:lumMod val="75000"/>
                  </a:schemeClr>
                </a:solidFill>
                <a:latin typeface="Times New Roman" panose="02020603050405020304" pitchFamily="18" charset="0"/>
                <a:cs typeface="Times New Roman" panose="02020603050405020304" pitchFamily="18" charset="0"/>
              </a:rPr>
              <a:t>МҰ УЧАСКІЛІК ДӘРІГЕР</a:t>
            </a:r>
            <a:endParaRPr lang="ru-KZ"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F8C2019-593E-BC44-561A-798B8019483B}"/>
              </a:ext>
            </a:extLst>
          </p:cNvPr>
          <p:cNvSpPr txBox="1"/>
          <p:nvPr/>
        </p:nvSpPr>
        <p:spPr>
          <a:xfrm>
            <a:off x="152135" y="2749093"/>
            <a:ext cx="2351563" cy="830997"/>
          </a:xfrm>
          <a:prstGeom prst="rect">
            <a:avLst/>
          </a:prstGeom>
          <a:noFill/>
        </p:spPr>
        <p:txBody>
          <a:bodyPr wrap="square" rtlCol="0">
            <a:spAutoFit/>
          </a:bodyPr>
          <a:lstStyle/>
          <a:p>
            <a:pPr algn="ctr"/>
            <a:r>
              <a:rPr lang="kk-KZ" sz="1200" dirty="0">
                <a:solidFill>
                  <a:schemeClr val="accent1">
                    <a:lumMod val="75000"/>
                  </a:schemeClr>
                </a:solidFill>
                <a:latin typeface="Times New Roman" panose="02020603050405020304" pitchFamily="18" charset="0"/>
                <a:cs typeface="Times New Roman" panose="02020603050405020304" pitchFamily="18" charset="0"/>
              </a:rPr>
              <a:t>Учаске бойынша дербестендірілген қажеттілікті қалыптастыру, деректерді тексеру, енгізу және түзету</a:t>
            </a:r>
            <a:endParaRPr lang="ru-KZ"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419D1C-148B-DADC-7C54-68B8A81A41E7}"/>
              </a:ext>
            </a:extLst>
          </p:cNvPr>
          <p:cNvSpPr txBox="1"/>
          <p:nvPr/>
        </p:nvSpPr>
        <p:spPr>
          <a:xfrm>
            <a:off x="2927749" y="2420646"/>
            <a:ext cx="1966233" cy="276999"/>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kk-KZ" sz="1200" b="1" dirty="0">
                <a:solidFill>
                  <a:schemeClr val="accent1">
                    <a:lumMod val="75000"/>
                  </a:schemeClr>
                </a:solidFill>
                <a:latin typeface="Times New Roman" panose="02020603050405020304" pitchFamily="18" charset="0"/>
                <a:cs typeface="Times New Roman" panose="02020603050405020304" pitchFamily="18" charset="0"/>
              </a:rPr>
              <a:t>МҰ БАС ДӘРІГЕР</a:t>
            </a:r>
            <a:endParaRPr lang="ru-KZ" sz="1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D841131-4E09-B342-B689-7EB6E72F4B22}"/>
              </a:ext>
            </a:extLst>
          </p:cNvPr>
          <p:cNvSpPr txBox="1"/>
          <p:nvPr/>
        </p:nvSpPr>
        <p:spPr>
          <a:xfrm>
            <a:off x="2945531" y="2749849"/>
            <a:ext cx="1930668" cy="1015663"/>
          </a:xfrm>
          <a:prstGeom prst="rect">
            <a:avLst/>
          </a:prstGeom>
          <a:noFill/>
        </p:spPr>
        <p:txBody>
          <a:bodyPr wrap="square" rtlCol="0">
            <a:spAutoFit/>
          </a:bodyPr>
          <a:lstStyle/>
          <a:p>
            <a:pPr algn="ctr"/>
            <a:r>
              <a:rPr lang="kk-KZ" sz="1200" dirty="0">
                <a:solidFill>
                  <a:schemeClr val="accent1">
                    <a:lumMod val="75000"/>
                  </a:schemeClr>
                </a:solidFill>
                <a:latin typeface="Times New Roman" panose="02020603050405020304" pitchFamily="18" charset="0"/>
                <a:cs typeface="Times New Roman" panose="02020603050405020304" pitchFamily="18" charset="0"/>
              </a:rPr>
              <a:t>Медициналық ұйым бойынша дербестендірілген қажеттілікті автоматты түрде қалыптастыру</a:t>
            </a:r>
            <a:endParaRPr lang="ru-KZ" sz="1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E53F674-2ECF-13A3-646B-10E6E3882661}"/>
              </a:ext>
            </a:extLst>
          </p:cNvPr>
          <p:cNvSpPr txBox="1"/>
          <p:nvPr/>
        </p:nvSpPr>
        <p:spPr>
          <a:xfrm>
            <a:off x="5513793" y="2346421"/>
            <a:ext cx="1739366" cy="276999"/>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pPr algn="ctr"/>
            <a:r>
              <a:rPr lang="kk-KZ" sz="1200" b="1" dirty="0">
                <a:solidFill>
                  <a:schemeClr val="bg1"/>
                </a:solidFill>
                <a:latin typeface="Times New Roman" panose="02020603050405020304" pitchFamily="18" charset="0"/>
                <a:cs typeface="Times New Roman" panose="02020603050405020304" pitchFamily="18" charset="0"/>
              </a:rPr>
              <a:t>ДС Б</a:t>
            </a:r>
            <a:endParaRPr lang="ru-KZ" sz="1200" b="1"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35386F5-57AA-CDF3-C586-C545102653B3}"/>
              </a:ext>
            </a:extLst>
          </p:cNvPr>
          <p:cNvSpPr txBox="1"/>
          <p:nvPr/>
        </p:nvSpPr>
        <p:spPr>
          <a:xfrm>
            <a:off x="5412844" y="2710947"/>
            <a:ext cx="1941263" cy="830997"/>
          </a:xfrm>
          <a:prstGeom prst="rect">
            <a:avLst/>
          </a:prstGeom>
          <a:noFill/>
          <a:ln w="12700">
            <a:noFill/>
          </a:ln>
        </p:spPr>
        <p:txBody>
          <a:bodyPr wrap="square" rtlCol="0">
            <a:spAutoFit/>
          </a:bodyPr>
          <a:lstStyle/>
          <a:p>
            <a:pPr algn="ctr"/>
            <a:r>
              <a:rPr lang="kk-KZ" sz="1200" dirty="0">
                <a:latin typeface="Times New Roman" panose="02020603050405020304" pitchFamily="18" charset="0"/>
                <a:cs typeface="Times New Roman" panose="02020603050405020304" pitchFamily="18" charset="0"/>
              </a:rPr>
              <a:t>Өңірлер бойынша дербестендірілген қажеттілікті қалыптастыру</a:t>
            </a:r>
            <a:endParaRPr lang="ru-KZ"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6AF100F-12CD-843A-F97E-438A8007DFBA}"/>
              </a:ext>
            </a:extLst>
          </p:cNvPr>
          <p:cNvSpPr txBox="1"/>
          <p:nvPr/>
        </p:nvSpPr>
        <p:spPr>
          <a:xfrm>
            <a:off x="7907029" y="2346422"/>
            <a:ext cx="1739366" cy="276999"/>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pPr algn="ctr"/>
            <a:r>
              <a:rPr lang="kk-KZ" sz="1200" b="1" dirty="0">
                <a:solidFill>
                  <a:schemeClr val="bg1"/>
                </a:solidFill>
                <a:latin typeface="Times New Roman" panose="02020603050405020304" pitchFamily="18" charset="0"/>
                <a:cs typeface="Times New Roman" panose="02020603050405020304" pitchFamily="18" charset="0"/>
              </a:rPr>
              <a:t>ҚР ДСМ</a:t>
            </a:r>
            <a:endParaRPr lang="ru-KZ" sz="1200" b="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122D5FB-EB34-598B-84D0-FEC468D1B1FC}"/>
              </a:ext>
            </a:extLst>
          </p:cNvPr>
          <p:cNvSpPr txBox="1"/>
          <p:nvPr/>
        </p:nvSpPr>
        <p:spPr>
          <a:xfrm>
            <a:off x="7806080" y="2724042"/>
            <a:ext cx="1941263" cy="646331"/>
          </a:xfrm>
          <a:prstGeom prst="rect">
            <a:avLst/>
          </a:prstGeom>
          <a:noFill/>
        </p:spPr>
        <p:txBody>
          <a:bodyPr wrap="square" rtlCol="0">
            <a:spAutoFit/>
          </a:bodyPr>
          <a:lstStyle/>
          <a:p>
            <a:pPr algn="ctr"/>
            <a:r>
              <a:rPr lang="kk-KZ" sz="1200" dirty="0">
                <a:latin typeface="Times New Roman" panose="02020603050405020304" pitchFamily="18" charset="0"/>
                <a:cs typeface="Times New Roman" panose="02020603050405020304" pitchFamily="18" charset="0"/>
              </a:rPr>
              <a:t>ҚР бойынша қажеттілікті автоматты түрде қалыптастыру</a:t>
            </a:r>
            <a:endParaRPr lang="ru-KZ" sz="1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F965F38-B8D9-D19C-A6D2-FB5B33B66A23}"/>
              </a:ext>
            </a:extLst>
          </p:cNvPr>
          <p:cNvSpPr txBox="1"/>
          <p:nvPr/>
        </p:nvSpPr>
        <p:spPr>
          <a:xfrm>
            <a:off x="10282418" y="2327787"/>
            <a:ext cx="1665924" cy="276999"/>
          </a:xfrm>
          <a:prstGeom prst="rect">
            <a:avLst/>
          </a:prstGeom>
          <a:solidFill>
            <a:schemeClr val="accent1">
              <a:lumMod val="75000"/>
            </a:schemeClr>
          </a:solidFill>
          <a:scene3d>
            <a:camera prst="orthographicFront"/>
            <a:lightRig rig="threePt" dir="t"/>
          </a:scene3d>
          <a:sp3d>
            <a:bevelT/>
          </a:sp3d>
        </p:spPr>
        <p:txBody>
          <a:bodyPr wrap="square" rtlCol="0">
            <a:spAutoFit/>
          </a:bodyPr>
          <a:lstStyle/>
          <a:p>
            <a:pPr algn="ctr"/>
            <a:r>
              <a:rPr lang="kk-KZ" sz="1200" b="1" dirty="0">
                <a:solidFill>
                  <a:schemeClr val="bg1"/>
                </a:solidFill>
                <a:latin typeface="Times New Roman" panose="02020603050405020304" pitchFamily="18" charset="0"/>
                <a:cs typeface="Times New Roman" panose="02020603050405020304" pitchFamily="18" charset="0"/>
              </a:rPr>
              <a:t>ӘМСҚ</a:t>
            </a:r>
            <a:endParaRPr lang="ru-KZ" sz="1200" b="1"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AB3F31C-82E6-691C-94C2-4E953AEDBC03}"/>
              </a:ext>
            </a:extLst>
          </p:cNvPr>
          <p:cNvSpPr txBox="1"/>
          <p:nvPr/>
        </p:nvSpPr>
        <p:spPr>
          <a:xfrm>
            <a:off x="10349439" y="2707961"/>
            <a:ext cx="1531881" cy="830997"/>
          </a:xfrm>
          <a:prstGeom prst="rect">
            <a:avLst/>
          </a:prstGeom>
          <a:noFill/>
        </p:spPr>
        <p:txBody>
          <a:bodyPr wrap="square" rtlCol="0">
            <a:spAutoFit/>
          </a:bodyPr>
          <a:lstStyle/>
          <a:p>
            <a:pPr algn="ctr"/>
            <a:r>
              <a:rPr lang="kk-KZ" sz="1200" dirty="0">
                <a:latin typeface="Times New Roman" panose="02020603050405020304" pitchFamily="18" charset="0"/>
                <a:cs typeface="Times New Roman" panose="02020603050405020304" pitchFamily="18" charset="0"/>
              </a:rPr>
              <a:t>ҚР бойынша бірыңғай бюджеттік өтінімді қалыптастыру</a:t>
            </a:r>
            <a:endParaRPr lang="ru-KZ" sz="1200" dirty="0">
              <a:latin typeface="Times New Roman" panose="02020603050405020304" pitchFamily="18" charset="0"/>
              <a:cs typeface="Times New Roman" panose="02020603050405020304" pitchFamily="18" charset="0"/>
            </a:endParaRPr>
          </a:p>
        </p:txBody>
      </p:sp>
      <p:pic>
        <p:nvPicPr>
          <p:cNvPr id="18" name="Рисунок 17" descr="Доктор">
            <a:extLst>
              <a:ext uri="{FF2B5EF4-FFF2-40B4-BE49-F238E27FC236}">
                <a16:creationId xmlns:a16="http://schemas.microsoft.com/office/drawing/2014/main" id="{2C093569-7B6D-20ED-B320-70C5F2F051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0890" y="1742681"/>
            <a:ext cx="638645" cy="638645"/>
          </a:xfrm>
          <a:prstGeom prst="rect">
            <a:avLst/>
          </a:prstGeom>
        </p:spPr>
      </p:pic>
      <p:pic>
        <p:nvPicPr>
          <p:cNvPr id="20" name="Рисунок 19" descr="Доктор">
            <a:extLst>
              <a:ext uri="{FF2B5EF4-FFF2-40B4-BE49-F238E27FC236}">
                <a16:creationId xmlns:a16="http://schemas.microsoft.com/office/drawing/2014/main" id="{4E69A7D3-EF90-C23B-DAF0-0F21E60C6D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994" y="1719291"/>
            <a:ext cx="629843" cy="629843"/>
          </a:xfrm>
          <a:prstGeom prst="rect">
            <a:avLst/>
          </a:prstGeom>
        </p:spPr>
      </p:pic>
      <p:pic>
        <p:nvPicPr>
          <p:cNvPr id="22" name="Рисунок 21" descr="Монеты">
            <a:extLst>
              <a:ext uri="{FF2B5EF4-FFF2-40B4-BE49-F238E27FC236}">
                <a16:creationId xmlns:a16="http://schemas.microsoft.com/office/drawing/2014/main" id="{68917342-127A-C692-7C87-3149944D92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5239" y="1678405"/>
            <a:ext cx="596663" cy="596663"/>
          </a:xfrm>
          <a:prstGeom prst="rect">
            <a:avLst/>
          </a:prstGeom>
        </p:spPr>
      </p:pic>
      <p:pic>
        <p:nvPicPr>
          <p:cNvPr id="24" name="Рисунок 23" descr="Школа">
            <a:extLst>
              <a:ext uri="{FF2B5EF4-FFF2-40B4-BE49-F238E27FC236}">
                <a16:creationId xmlns:a16="http://schemas.microsoft.com/office/drawing/2014/main" id="{BF3FFCCC-B4A5-1D3C-6B9D-5DD2943416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71840" y="1642361"/>
            <a:ext cx="596663" cy="596663"/>
          </a:xfrm>
          <a:prstGeom prst="rect">
            <a:avLst/>
          </a:prstGeom>
        </p:spPr>
      </p:pic>
      <p:pic>
        <p:nvPicPr>
          <p:cNvPr id="25" name="Рисунок 24" descr="Школа">
            <a:extLst>
              <a:ext uri="{FF2B5EF4-FFF2-40B4-BE49-F238E27FC236}">
                <a16:creationId xmlns:a16="http://schemas.microsoft.com/office/drawing/2014/main" id="{F7CD2459-927D-67E2-C36D-B6B75088FA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0173" y="1662231"/>
            <a:ext cx="596663" cy="596663"/>
          </a:xfrm>
          <a:prstGeom prst="rect">
            <a:avLst/>
          </a:prstGeom>
        </p:spPr>
      </p:pic>
      <p:sp>
        <p:nvSpPr>
          <p:cNvPr id="28" name="Стрелка: вправо 27">
            <a:extLst>
              <a:ext uri="{FF2B5EF4-FFF2-40B4-BE49-F238E27FC236}">
                <a16:creationId xmlns:a16="http://schemas.microsoft.com/office/drawing/2014/main" id="{4EE5E98C-66E3-9652-7DF0-C7BCD4A421D4}"/>
              </a:ext>
            </a:extLst>
          </p:cNvPr>
          <p:cNvSpPr/>
          <p:nvPr/>
        </p:nvSpPr>
        <p:spPr>
          <a:xfrm>
            <a:off x="2165727" y="1957487"/>
            <a:ext cx="924026" cy="209035"/>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9" name="Стрелка: вправо 28">
            <a:extLst>
              <a:ext uri="{FF2B5EF4-FFF2-40B4-BE49-F238E27FC236}">
                <a16:creationId xmlns:a16="http://schemas.microsoft.com/office/drawing/2014/main" id="{6CFB2302-28ED-39DF-EE38-BED76345DB82}"/>
              </a:ext>
            </a:extLst>
          </p:cNvPr>
          <p:cNvSpPr/>
          <p:nvPr/>
        </p:nvSpPr>
        <p:spPr>
          <a:xfrm>
            <a:off x="4640932" y="1879431"/>
            <a:ext cx="924026" cy="2090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0" name="Стрелка: вправо 29">
            <a:extLst>
              <a:ext uri="{FF2B5EF4-FFF2-40B4-BE49-F238E27FC236}">
                <a16:creationId xmlns:a16="http://schemas.microsoft.com/office/drawing/2014/main" id="{17917518-8D9F-5333-CC76-99B5A373B7B4}"/>
              </a:ext>
            </a:extLst>
          </p:cNvPr>
          <p:cNvSpPr/>
          <p:nvPr/>
        </p:nvSpPr>
        <p:spPr>
          <a:xfrm>
            <a:off x="7064000" y="1856046"/>
            <a:ext cx="924026" cy="2090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1" name="Стрелка: вправо 30">
            <a:extLst>
              <a:ext uri="{FF2B5EF4-FFF2-40B4-BE49-F238E27FC236}">
                <a16:creationId xmlns:a16="http://schemas.microsoft.com/office/drawing/2014/main" id="{94950664-2C73-AE1A-CE82-473145CFE7EA}"/>
              </a:ext>
            </a:extLst>
          </p:cNvPr>
          <p:cNvSpPr/>
          <p:nvPr/>
        </p:nvSpPr>
        <p:spPr>
          <a:xfrm>
            <a:off x="9511533" y="1836176"/>
            <a:ext cx="924026" cy="2090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3" name="TextBox 32">
            <a:extLst>
              <a:ext uri="{FF2B5EF4-FFF2-40B4-BE49-F238E27FC236}">
                <a16:creationId xmlns:a16="http://schemas.microsoft.com/office/drawing/2014/main" id="{293F5780-2E52-A300-AE9D-93C764E03832}"/>
              </a:ext>
            </a:extLst>
          </p:cNvPr>
          <p:cNvSpPr txBox="1"/>
          <p:nvPr/>
        </p:nvSpPr>
        <p:spPr>
          <a:xfrm>
            <a:off x="130973" y="1272921"/>
            <a:ext cx="4899006" cy="338554"/>
          </a:xfrm>
          <a:prstGeom prst="rect">
            <a:avLst/>
          </a:prstGeom>
          <a:solidFill>
            <a:schemeClr val="accent6">
              <a:lumMod val="60000"/>
              <a:lumOff val="40000"/>
            </a:schemeClr>
          </a:solidFill>
          <a:ln w="19050">
            <a:noFill/>
          </a:ln>
        </p:spPr>
        <p:txBody>
          <a:bodyPr wrap="square" rtlCol="0">
            <a:spAutoFit/>
          </a:bodyPr>
          <a:lstStyle/>
          <a:p>
            <a:pPr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ИСЛО</a:t>
            </a:r>
            <a:endParaRPr lang="ru-KZ" sz="1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96CCDDA-D30A-34D8-82F1-C75DA23C8618}"/>
              </a:ext>
            </a:extLst>
          </p:cNvPr>
          <p:cNvSpPr txBox="1"/>
          <p:nvPr/>
        </p:nvSpPr>
        <p:spPr>
          <a:xfrm>
            <a:off x="5221360" y="1269698"/>
            <a:ext cx="6794003" cy="338554"/>
          </a:xfrm>
          <a:prstGeom prst="rect">
            <a:avLst/>
          </a:prstGeom>
          <a:solidFill>
            <a:schemeClr val="accent1">
              <a:lumMod val="50000"/>
            </a:schemeClr>
          </a:solidFill>
          <a:ln w="19050">
            <a:noFill/>
          </a:ln>
        </p:spPr>
        <p:txBody>
          <a:bodyPr wrap="square" rtlCol="0">
            <a:spAutoFit/>
          </a:bodyPr>
          <a:lstStyle/>
          <a:p>
            <a:pPr algn="ctr"/>
            <a:r>
              <a:rPr lang="ru-RU" sz="1600" b="1" dirty="0">
                <a:solidFill>
                  <a:schemeClr val="bg1"/>
                </a:solidFill>
                <a:latin typeface="Times New Roman" panose="02020603050405020304" pitchFamily="18" charset="0"/>
                <a:cs typeface="Times New Roman" panose="02020603050405020304" pitchFamily="18" charset="0"/>
              </a:rPr>
              <a:t>ЕФИС</a:t>
            </a:r>
            <a:endParaRPr lang="ru-KZ" sz="1600" b="1"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6CDE9174-212B-F425-DA84-875682CF688E}"/>
              </a:ext>
            </a:extLst>
          </p:cNvPr>
          <p:cNvSpPr txBox="1"/>
          <p:nvPr/>
        </p:nvSpPr>
        <p:spPr>
          <a:xfrm>
            <a:off x="161964" y="3988819"/>
            <a:ext cx="11868072"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ru-RU" sz="1600" b="1" dirty="0" err="1">
                <a:solidFill>
                  <a:schemeClr val="bg1"/>
                </a:solidFill>
                <a:latin typeface="Times New Roman" panose="02020603050405020304" pitchFamily="18" charset="0"/>
                <a:cs typeface="Times New Roman" panose="02020603050405020304" pitchFamily="18" charset="0"/>
              </a:rPr>
              <a:t>Пилоттық</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жобаны</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іске</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қосу</a:t>
            </a:r>
            <a:r>
              <a:rPr lang="ru-RU" sz="1600" b="1"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I </a:t>
            </a:r>
            <a:r>
              <a:rPr lang="ru-RU" sz="1600" b="1" dirty="0" err="1">
                <a:solidFill>
                  <a:schemeClr val="bg1"/>
                </a:solidFill>
                <a:latin typeface="Times New Roman" panose="02020603050405020304" pitchFamily="18" charset="0"/>
                <a:cs typeface="Times New Roman" panose="02020603050405020304" pitchFamily="18" charset="0"/>
              </a:rPr>
              <a:t>кезең</a:t>
            </a:r>
            <a:r>
              <a:rPr lang="ru-RU" sz="1600" b="1" dirty="0">
                <a:solidFill>
                  <a:schemeClr val="bg1"/>
                </a:solidFill>
                <a:latin typeface="Times New Roman" panose="02020603050405020304" pitchFamily="18" charset="0"/>
                <a:cs typeface="Times New Roman" panose="02020603050405020304" pitchFamily="18" charset="0"/>
              </a:rPr>
              <a:t>) – 01.04.2025 ж.</a:t>
            </a:r>
            <a:endParaRPr lang="ru-KZ" sz="1600" b="1" dirty="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4A87823-7BC9-4F9D-20F2-799F4181412D}"/>
              </a:ext>
            </a:extLst>
          </p:cNvPr>
          <p:cNvSpPr txBox="1"/>
          <p:nvPr/>
        </p:nvSpPr>
        <p:spPr>
          <a:xfrm>
            <a:off x="189572" y="4480528"/>
            <a:ext cx="5031788" cy="2339102"/>
          </a:xfrm>
          <a:prstGeom prst="rect">
            <a:avLst/>
          </a:prstGeom>
          <a:noFill/>
          <a:ln w="19050">
            <a:solidFill>
              <a:srgbClr val="00B050"/>
            </a:solidFill>
            <a:prstDash val="dashDot"/>
          </a:ln>
        </p:spPr>
        <p:txBody>
          <a:bodyPr wrap="square" rtlCol="0">
            <a:spAutoFit/>
          </a:bodyPr>
          <a:lstStyle/>
          <a:p>
            <a:r>
              <a:rPr lang="ru-RU" sz="1400" b="1" dirty="0">
                <a:solidFill>
                  <a:srgbClr val="00B050"/>
                </a:solidFill>
                <a:latin typeface="Times New Roman" panose="02020603050405020304" pitchFamily="18" charset="0"/>
                <a:cs typeface="Times New Roman" panose="02020603050405020304" pitchFamily="18" charset="0"/>
              </a:rPr>
              <a:t>ІСКЕ АСЫРЫЛДЫ:</a:t>
            </a:r>
          </a:p>
          <a:p>
            <a:pPr marL="171450" indent="-171450">
              <a:buFontTx/>
              <a:buChar char="-"/>
            </a:pPr>
            <a:r>
              <a:rPr lang="ru-RU" sz="1200" dirty="0" err="1">
                <a:latin typeface="Times New Roman" panose="02020603050405020304" pitchFamily="18" charset="0"/>
                <a:cs typeface="Times New Roman" panose="02020603050405020304" pitchFamily="18" charset="0"/>
              </a:rPr>
              <a:t>Қажеттілікті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қалыптастыру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сәтінде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учаскеге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тіркелген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динамикалық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бақылауда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тұрған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пациенттер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дербестендірілген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қажеттілік</a:t>
            </a:r>
            <a:endParaRPr lang="ru-RU" sz="1200" dirty="0">
              <a:latin typeface="Times New Roman" panose="02020603050405020304" pitchFamily="18" charset="0"/>
              <a:cs typeface="Times New Roman" panose="02020603050405020304" pitchFamily="18" charset="0"/>
            </a:endParaRPr>
          </a:p>
          <a:p>
            <a:pPr marL="171450" indent="-171450">
              <a:buFontTx/>
              <a:buChar char="-"/>
            </a:pPr>
            <a:r>
              <a:rPr lang="ru-RU" sz="1200" dirty="0">
                <a:latin typeface="Times New Roman" panose="02020603050405020304" pitchFamily="18" charset="0"/>
                <a:cs typeface="Times New Roman" panose="02020603050405020304" pitchFamily="18" charset="0"/>
              </a:rPr>
              <a:t>ТМККК/МӘМС </a:t>
            </a:r>
            <a:r>
              <a:rPr lang="ru-RU" sz="1200" dirty="0" err="1">
                <a:latin typeface="Times New Roman" panose="02020603050405020304" pitchFamily="18" charset="0"/>
                <a:cs typeface="Times New Roman" panose="02020603050405020304" pitchFamily="18" charset="0"/>
              </a:rPr>
              <a:t>шеңберінде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учаскелік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дәрігер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бастапқы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медициналық-санитариялық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көмек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деңгейінде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жазып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беретін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дәрілік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заттарды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жоспарлау</a:t>
            </a:r>
            <a:endParaRPr lang="ru-RU" sz="1200" dirty="0">
              <a:latin typeface="Times New Roman" panose="02020603050405020304" pitchFamily="18" charset="0"/>
              <a:cs typeface="Times New Roman" panose="02020603050405020304" pitchFamily="18" charset="0"/>
            </a:endParaRPr>
          </a:p>
          <a:p>
            <a:pPr marL="171450" indent="-171450">
              <a:buFontTx/>
              <a:buChar char="-"/>
            </a:pPr>
            <a:r>
              <a:rPr lang="ru-RU" sz="1200" dirty="0" err="1">
                <a:latin typeface="Times New Roman" panose="02020603050405020304" pitchFamily="18" charset="0"/>
                <a:cs typeface="Times New Roman" panose="02020603050405020304" pitchFamily="18" charset="0"/>
              </a:rPr>
              <a:t>Алдыңғы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кезеңде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жазылған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рецептер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негізінде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әрбір</a:t>
            </a:r>
            <a:r>
              <a:rPr lang="ru-RU" sz="1200" dirty="0">
                <a:latin typeface="Times New Roman" panose="02020603050405020304" pitchFamily="18" charset="0"/>
                <a:cs typeface="Times New Roman" panose="02020603050405020304" pitchFamily="18" charset="0"/>
              </a:rPr>
              <a:t> пациентке </a:t>
            </a:r>
            <a:r>
              <a:rPr lang="ru-RU" sz="1200" dirty="0" err="1">
                <a:latin typeface="Times New Roman" panose="02020603050405020304" pitchFamily="18" charset="0"/>
                <a:cs typeface="Times New Roman" panose="02020603050405020304" pitchFamily="18" charset="0"/>
              </a:rPr>
              <a:t>қажеттілікті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есептеу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нозологияны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диагнозды</a:t>
            </a:r>
            <a:r>
              <a:rPr lang="ru-RU" sz="1200" dirty="0">
                <a:latin typeface="Times New Roman" panose="02020603050405020304" pitchFamily="18" charset="0"/>
                <a:cs typeface="Times New Roman" panose="02020603050405020304" pitchFamily="18" charset="0"/>
              </a:rPr>
              <a:t>, ХПА-</a:t>
            </a:r>
            <a:r>
              <a:rPr lang="ru-RU" sz="1200" dirty="0" err="1">
                <a:latin typeface="Times New Roman" panose="02020603050405020304" pitchFamily="18" charset="0"/>
                <a:cs typeface="Times New Roman" panose="02020603050405020304" pitchFamily="18" charset="0"/>
              </a:rPr>
              <a:t>ны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дозаны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дәрілік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түрін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санын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т.б</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көрсете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отырып</a:t>
            </a:r>
            <a:r>
              <a:rPr lang="ru-RU" sz="1200" dirty="0">
                <a:latin typeface="Times New Roman" panose="02020603050405020304" pitchFamily="18" charset="0"/>
                <a:cs typeface="Times New Roman" panose="02020603050405020304" pitchFamily="18" charset="0"/>
              </a:rPr>
              <a:t>)</a:t>
            </a:r>
          </a:p>
          <a:p>
            <a:pPr marL="171450" indent="-171450">
              <a:buFontTx/>
              <a:buChar char="-"/>
            </a:pPr>
            <a:r>
              <a:rPr lang="ru-RU" sz="1200" dirty="0" err="1">
                <a:latin typeface="Times New Roman" panose="02020603050405020304" pitchFamily="18" charset="0"/>
                <a:cs typeface="Times New Roman" panose="02020603050405020304" pitchFamily="18" charset="0"/>
              </a:rPr>
              <a:t>Әрбір</a:t>
            </a:r>
            <a:r>
              <a:rPr lang="ru-RU" sz="1200" dirty="0">
                <a:latin typeface="Times New Roman" panose="02020603050405020304" pitchFamily="18" charset="0"/>
                <a:cs typeface="Times New Roman" panose="02020603050405020304" pitchFamily="18" charset="0"/>
              </a:rPr>
              <a:t> ХПА </a:t>
            </a:r>
            <a:r>
              <a:rPr lang="ru-RU" sz="1200" dirty="0" err="1">
                <a:latin typeface="Times New Roman" panose="02020603050405020304" pitchFamily="18" charset="0"/>
                <a:cs typeface="Times New Roman" panose="02020603050405020304" pitchFamily="18" charset="0"/>
              </a:rPr>
              <a:t>бойынша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дәрілік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заттардың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жоғары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шекті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мөлшерін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белгілеу</a:t>
            </a:r>
            <a:endParaRPr lang="ru-KZ" sz="12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07D255F5-5328-CFF2-434D-5498096052A8}"/>
              </a:ext>
            </a:extLst>
          </p:cNvPr>
          <p:cNvSpPr txBox="1"/>
          <p:nvPr/>
        </p:nvSpPr>
        <p:spPr>
          <a:xfrm>
            <a:off x="130973" y="849891"/>
            <a:ext cx="11884390" cy="338554"/>
          </a:xfrm>
          <a:prstGeom prst="rect">
            <a:avLst/>
          </a:prstGeom>
          <a:solidFill>
            <a:schemeClr val="accent1">
              <a:lumMod val="75000"/>
            </a:schemeClr>
          </a:solidFill>
          <a:ln w="19050">
            <a:noFill/>
          </a:ln>
          <a:effectLst>
            <a:outerShdw blurRad="50800" dist="38100" dir="2700000" algn="tl" rotWithShape="0">
              <a:prstClr val="black">
                <a:alpha val="40000"/>
              </a:prstClr>
            </a:outerShdw>
          </a:effectLst>
        </p:spPr>
        <p:txBody>
          <a:bodyPr wrap="square" rtlCol="0">
            <a:spAutoFit/>
          </a:bodyPr>
          <a:lstStyle/>
          <a:p>
            <a:pPr algn="ctr"/>
            <a:r>
              <a:rPr lang="ru-RU" sz="1600" b="1" dirty="0" err="1">
                <a:solidFill>
                  <a:schemeClr val="bg1"/>
                </a:solidFill>
                <a:latin typeface="Times New Roman" panose="02020603050405020304" pitchFamily="18" charset="0"/>
                <a:cs typeface="Times New Roman" panose="02020603050405020304" pitchFamily="18" charset="0"/>
              </a:rPr>
              <a:t>Жылдық</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дәрілік</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заттарға</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қажеттілік</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бойынша</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дербестендірілген</a:t>
            </a:r>
            <a:r>
              <a:rPr lang="ru-RU" sz="1600" b="1" dirty="0">
                <a:solidFill>
                  <a:schemeClr val="bg1"/>
                </a:solidFill>
                <a:latin typeface="Times New Roman" panose="02020603050405020304" pitchFamily="18" charset="0"/>
                <a:cs typeface="Times New Roman" panose="02020603050405020304" pitchFamily="18" charset="0"/>
              </a:rPr>
              <a:t> </a:t>
            </a:r>
            <a:r>
              <a:rPr lang="ru-RU" sz="1600" b="1" dirty="0" err="1">
                <a:solidFill>
                  <a:schemeClr val="bg1"/>
                </a:solidFill>
                <a:latin typeface="Times New Roman" panose="02020603050405020304" pitchFamily="18" charset="0"/>
                <a:cs typeface="Times New Roman" panose="02020603050405020304" pitchFamily="18" charset="0"/>
              </a:rPr>
              <a:t>деректерді</a:t>
            </a:r>
            <a:r>
              <a:rPr lang="ru-RU" sz="1600" b="1" dirty="0">
                <a:solidFill>
                  <a:schemeClr val="bg1"/>
                </a:solidFill>
                <a:latin typeface="Times New Roman" panose="02020603050405020304" pitchFamily="18" charset="0"/>
                <a:cs typeface="Times New Roman" panose="02020603050405020304" pitchFamily="18" charset="0"/>
              </a:rPr>
              <a:t> ИСЛО </a:t>
            </a:r>
            <a:r>
              <a:rPr lang="ru-RU" sz="1600" b="1" dirty="0" err="1">
                <a:solidFill>
                  <a:schemeClr val="bg1"/>
                </a:solidFill>
                <a:latin typeface="Times New Roman" panose="02020603050405020304" pitchFamily="18" charset="0"/>
                <a:cs typeface="Times New Roman" panose="02020603050405020304" pitchFamily="18" charset="0"/>
              </a:rPr>
              <a:t>жүйесінен</a:t>
            </a:r>
            <a:r>
              <a:rPr lang="ru-RU" sz="1600" b="1" dirty="0">
                <a:solidFill>
                  <a:schemeClr val="bg1"/>
                </a:solidFill>
                <a:latin typeface="Times New Roman" panose="02020603050405020304" pitchFamily="18" charset="0"/>
                <a:cs typeface="Times New Roman" panose="02020603050405020304" pitchFamily="18" charset="0"/>
              </a:rPr>
              <a:t> ЕФИС </a:t>
            </a:r>
            <a:r>
              <a:rPr lang="ru-RU" sz="1600" b="1" dirty="0" err="1">
                <a:solidFill>
                  <a:schemeClr val="bg1"/>
                </a:solidFill>
                <a:latin typeface="Times New Roman" panose="02020603050405020304" pitchFamily="18" charset="0"/>
                <a:cs typeface="Times New Roman" panose="02020603050405020304" pitchFamily="18" charset="0"/>
              </a:rPr>
              <a:t>жүйесіне</a:t>
            </a:r>
            <a:r>
              <a:rPr lang="ru-RU" sz="1600" b="1" dirty="0">
                <a:solidFill>
                  <a:schemeClr val="bg1"/>
                </a:solidFill>
                <a:latin typeface="Times New Roman" panose="02020603050405020304" pitchFamily="18" charset="0"/>
                <a:cs typeface="Times New Roman" panose="02020603050405020304" pitchFamily="18" charset="0"/>
              </a:rPr>
              <a:t> беру</a:t>
            </a:r>
            <a:endParaRPr lang="ru-KZ" sz="1600" b="1"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F9B2246-1941-C8E4-7D1F-4B12C314B1CA}"/>
              </a:ext>
            </a:extLst>
          </p:cNvPr>
          <p:cNvSpPr txBox="1"/>
          <p:nvPr/>
        </p:nvSpPr>
        <p:spPr>
          <a:xfrm>
            <a:off x="5463435" y="4474200"/>
            <a:ext cx="3648473" cy="2492990"/>
          </a:xfrm>
          <a:prstGeom prst="rect">
            <a:avLst/>
          </a:prstGeom>
          <a:noFill/>
          <a:ln w="19050">
            <a:solidFill>
              <a:schemeClr val="accent2"/>
            </a:solidFill>
            <a:prstDash val="dashDot"/>
          </a:ln>
        </p:spPr>
        <p:txBody>
          <a:bodyPr wrap="square" rtlCol="0">
            <a:spAutoFit/>
          </a:bodyPr>
          <a:lstStyle/>
          <a:p>
            <a:r>
              <a:rPr lang="en-US" sz="1200" b="1" dirty="0">
                <a:solidFill>
                  <a:schemeClr val="accent2"/>
                </a:solidFill>
                <a:latin typeface="Times New Roman" panose="02020603050405020304" pitchFamily="18" charset="0"/>
                <a:cs typeface="Times New Roman" panose="02020603050405020304" pitchFamily="18" charset="0"/>
              </a:rPr>
              <a:t>I</a:t>
            </a:r>
            <a:r>
              <a:rPr lang="kk-KZ" sz="1200" b="1" dirty="0">
                <a:solidFill>
                  <a:schemeClr val="accent2"/>
                </a:solidFill>
                <a:latin typeface="Times New Roman" panose="02020603050405020304" pitchFamily="18" charset="0"/>
                <a:cs typeface="Times New Roman" panose="02020603050405020304" pitchFamily="18" charset="0"/>
              </a:rPr>
              <a:t> КЕЗЕҢ ЖОСПАРЛАУДАН АЛЫП ТАСТАЛЫНДЫ </a:t>
            </a:r>
            <a:r>
              <a:rPr lang="kk-KZ"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buAutoNum type="arabicPeriod"/>
            </a:pP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Онкологиялық</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аурулар</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психикалық</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ауытқулар</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туберкулез, ВИЧ-</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инфекциясы</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созылмалы</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С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вирусты</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гепатиті</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бойынша</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нозологиялар</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шеңберіндегі</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дәрілік</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заттар</a:t>
            </a:r>
            <a:endParaRPr lang="ru-RU" sz="1200" kern="100" dirty="0">
              <a:latin typeface="Times New Roman" panose="02020603050405020304" pitchFamily="18" charset="0"/>
              <a:ea typeface="Aptos" panose="020B0004020202020204" pitchFamily="34" charset="0"/>
              <a:cs typeface="Times New Roman" panose="02020603050405020304" pitchFamily="18" charset="0"/>
            </a:endParaRPr>
          </a:p>
          <a:p>
            <a:pPr>
              <a:buAutoNum type="arabicPeriod"/>
            </a:pP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Медициналық</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бұйымдар</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мен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мамандандырылған</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емдік</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өнімдер</a:t>
            </a:r>
            <a:endParaRPr lang="ru-RU" sz="1200" kern="100" dirty="0">
              <a:latin typeface="Times New Roman" panose="02020603050405020304" pitchFamily="18" charset="0"/>
              <a:ea typeface="Aptos" panose="020B0004020202020204" pitchFamily="34" charset="0"/>
              <a:cs typeface="Times New Roman" panose="02020603050405020304" pitchFamily="18" charset="0"/>
            </a:endParaRPr>
          </a:p>
          <a:p>
            <a:pPr>
              <a:buAutoNum type="arabicPeriod"/>
            </a:pP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Жергілікті</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бюджет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қаражаты</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есебінен</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сатып</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алынатын</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дәрілік</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заттар</a:t>
            </a:r>
            <a:endParaRPr lang="ru-RU" sz="1200" kern="100" dirty="0">
              <a:latin typeface="Times New Roman" panose="02020603050405020304" pitchFamily="18" charset="0"/>
              <a:ea typeface="Aptos" panose="020B0004020202020204" pitchFamily="34" charset="0"/>
              <a:cs typeface="Times New Roman" panose="02020603050405020304" pitchFamily="18" charset="0"/>
            </a:endParaRPr>
          </a:p>
          <a:p>
            <a:pPr>
              <a:buAutoNum type="arabicPeriod"/>
            </a:pP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Динамикалық</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бақылауда</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тұрмайтын</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пациенттердегі</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жедел</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ауруларды</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емдеуге</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қолданылатын</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дәрілік</a:t>
            </a:r>
            <a:r>
              <a:rPr lang="ru-RU" sz="1200" kern="100" dirty="0">
                <a:latin typeface="Times New Roman" panose="02020603050405020304" pitchFamily="18" charset="0"/>
                <a:ea typeface="Aptos" panose="020B0004020202020204" pitchFamily="34" charset="0"/>
                <a:cs typeface="Times New Roman" panose="02020603050405020304" pitchFamily="18" charset="0"/>
              </a:rPr>
              <a:t> </a:t>
            </a:r>
            <a:r>
              <a:rPr lang="ru-RU" sz="1200" kern="100" dirty="0" err="1">
                <a:latin typeface="Times New Roman" panose="02020603050405020304" pitchFamily="18" charset="0"/>
                <a:ea typeface="Aptos" panose="020B0004020202020204" pitchFamily="34" charset="0"/>
                <a:cs typeface="Times New Roman" panose="02020603050405020304" pitchFamily="18" charset="0"/>
              </a:rPr>
              <a:t>заттар</a:t>
            </a:r>
            <a:endParaRPr lang="ru-RU" sz="1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23FCA978-E887-6ABF-BA05-0A6A406C1F73}"/>
              </a:ext>
            </a:extLst>
          </p:cNvPr>
          <p:cNvSpPr txBox="1"/>
          <p:nvPr/>
        </p:nvSpPr>
        <p:spPr>
          <a:xfrm>
            <a:off x="9353983" y="4466058"/>
            <a:ext cx="2648444" cy="2185214"/>
          </a:xfrm>
          <a:prstGeom prst="rect">
            <a:avLst/>
          </a:prstGeom>
          <a:noFill/>
          <a:ln w="19050">
            <a:solidFill>
              <a:schemeClr val="accent1"/>
            </a:solidFill>
            <a:prstDash val="dashDot"/>
          </a:ln>
        </p:spPr>
        <p:txBody>
          <a:bodyPr wrap="square" rtlCol="0">
            <a:spAutoFit/>
          </a:bodyPr>
          <a:lstStyle/>
          <a:p>
            <a:r>
              <a:rPr lang="en-US" sz="1400" b="1" dirty="0">
                <a:solidFill>
                  <a:schemeClr val="accent1">
                    <a:lumMod val="75000"/>
                  </a:schemeClr>
                </a:solidFill>
                <a:latin typeface="Times New Roman" panose="02020603050405020304" pitchFamily="18" charset="0"/>
                <a:cs typeface="Times New Roman" panose="02020603050405020304" pitchFamily="18" charset="0"/>
              </a:rPr>
              <a:t>II </a:t>
            </a:r>
            <a:r>
              <a:rPr lang="kk-KZ" sz="1400" b="1" dirty="0">
                <a:solidFill>
                  <a:schemeClr val="accent1">
                    <a:lumMod val="75000"/>
                  </a:schemeClr>
                </a:solidFill>
                <a:latin typeface="Times New Roman" panose="02020603050405020304" pitchFamily="18" charset="0"/>
                <a:cs typeface="Times New Roman" panose="02020603050405020304" pitchFamily="18" charset="0"/>
              </a:rPr>
              <a:t>КЕЗЕҢДЕ ЖОСПАРЛАНУДА</a:t>
            </a:r>
            <a:r>
              <a:rPr lang="kk-KZ" sz="1400" dirty="0">
                <a:latin typeface="Times New Roman" panose="02020603050405020304" pitchFamily="18" charset="0"/>
                <a:cs typeface="Times New Roman" panose="02020603050405020304" pitchFamily="18" charset="0"/>
              </a:rPr>
              <a:t>:</a:t>
            </a:r>
          </a:p>
          <a:p>
            <a:pPr>
              <a:buAutoNum type="arabicPeriod"/>
            </a:pPr>
            <a:r>
              <a:rPr lang="kk-KZ" sz="1200" kern="100" dirty="0">
                <a:effectLst/>
                <a:latin typeface="Times New Roman" panose="02020603050405020304" pitchFamily="18" charset="0"/>
                <a:ea typeface="Aptos" panose="020B0004020202020204" pitchFamily="34" charset="0"/>
                <a:cs typeface="Times New Roman" panose="02020603050405020304" pitchFamily="18" charset="0"/>
              </a:rPr>
              <a:t>Мамандандырылған медициналық ұйымдар үшін функционалды іске асыру</a:t>
            </a:r>
          </a:p>
          <a:p>
            <a:pPr>
              <a:buAutoNum type="arabicPeriod"/>
            </a:pPr>
            <a:r>
              <a:rPr lang="kk-KZ" sz="1200" kern="100" dirty="0">
                <a:effectLst/>
                <a:latin typeface="Times New Roman" panose="02020603050405020304" pitchFamily="18" charset="0"/>
                <a:ea typeface="Aptos" panose="020B0004020202020204" pitchFamily="34" charset="0"/>
                <a:cs typeface="Times New Roman" panose="02020603050405020304" pitchFamily="18" charset="0"/>
              </a:rPr>
              <a:t>Медициналық бұйымдар мен мамандандырылған емдік өнімдерді жоспарлау мүмкіндігі</a:t>
            </a:r>
          </a:p>
          <a:p>
            <a:pPr>
              <a:buAutoNum type="arabicPeriod"/>
            </a:pPr>
            <a:r>
              <a:rPr lang="kk-KZ" sz="1200" kern="100" dirty="0">
                <a:effectLst/>
                <a:latin typeface="Times New Roman" panose="02020603050405020304" pitchFamily="18" charset="0"/>
                <a:ea typeface="Aptos" panose="020B0004020202020204" pitchFamily="34" charset="0"/>
                <a:cs typeface="Times New Roman" panose="02020603050405020304" pitchFamily="18" charset="0"/>
              </a:rPr>
              <a:t>Жергілікті бюджет қаражаты есебінен сатып алынатын дәрілік заттарды жоспарлау мүмкіндігі</a:t>
            </a:r>
          </a:p>
        </p:txBody>
      </p:sp>
    </p:spTree>
    <p:extLst>
      <p:ext uri="{BB962C8B-B14F-4D97-AF65-F5344CB8AC3E}">
        <p14:creationId xmlns:p14="http://schemas.microsoft.com/office/powerpoint/2010/main" val="12960091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5540</TotalTime>
  <Words>4028</Words>
  <Application>Microsoft Office PowerPoint</Application>
  <PresentationFormat>Широкоэкранный</PresentationFormat>
  <Paragraphs>591</Paragraphs>
  <Slides>17</Slides>
  <Notes>9</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17</vt:i4>
      </vt:variant>
    </vt:vector>
  </HeadingPairs>
  <TitlesOfParts>
    <vt:vector size="29" baseType="lpstr">
      <vt:lpstr>Aptos Narrow</vt:lpstr>
      <vt:lpstr>Arial</vt:lpstr>
      <vt:lpstr>Arial Narrow</vt:lpstr>
      <vt:lpstr>Calibri</vt:lpstr>
      <vt:lpstr>Calibri Light</vt:lpstr>
      <vt:lpstr>Cambria</vt:lpstr>
      <vt:lpstr>Lucida Sans Unicode</vt:lpstr>
      <vt:lpstr>Roboto</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БЛАГОДАРИМ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Меруерт Алибекова</dc:creator>
  <cp:lastModifiedBy>Анель Жангазина</cp:lastModifiedBy>
  <cp:revision>45</cp:revision>
  <dcterms:created xsi:type="dcterms:W3CDTF">2025-04-25T12:48:22Z</dcterms:created>
  <dcterms:modified xsi:type="dcterms:W3CDTF">2025-07-25T10:53:17Z</dcterms:modified>
</cp:coreProperties>
</file>