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58" r:id="rId5"/>
    <p:sldId id="271" r:id="rId6"/>
    <p:sldId id="272" r:id="rId7"/>
    <p:sldId id="273" r:id="rId8"/>
    <p:sldId id="259" r:id="rId9"/>
    <p:sldId id="260" r:id="rId10"/>
    <p:sldId id="261" r:id="rId11"/>
    <p:sldId id="266" r:id="rId12"/>
    <p:sldId id="267" r:id="rId13"/>
    <p:sldId id="262" r:id="rId14"/>
    <p:sldId id="263" r:id="rId15"/>
    <p:sldId id="264" r:id="rId16"/>
    <p:sldId id="265" r:id="rId17"/>
    <p:sldId id="274" r:id="rId18"/>
    <p:sldId id="275" r:id="rId19"/>
    <p:sldId id="276" r:id="rId20"/>
    <p:sldId id="268"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189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4F40C-E6BA-469C-922E-F0FF9AD92574}"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ru-RU"/>
        </a:p>
      </dgm:t>
    </dgm:pt>
    <dgm:pt modelId="{F93486CD-8047-4D61-9CDF-3B488D625CA5}">
      <dgm:prSet phldrT="[Текст]"/>
      <dgm:spPr/>
      <dgm:t>
        <a:bodyPr/>
        <a:lstStyle/>
        <a:p>
          <a:r>
            <a:rPr lang="ru-RU" b="0" i="1" dirty="0" smtClean="0">
              <a:latin typeface="Times New Roman" panose="02020603050405020304" pitchFamily="18" charset="0"/>
              <a:cs typeface="Times New Roman" panose="02020603050405020304" pitchFamily="18" charset="0"/>
            </a:rPr>
            <a:t>Избегайте употребления простых углеводов</a:t>
          </a:r>
          <a:br>
            <a:rPr lang="ru-RU" b="0" i="1" dirty="0" smtClean="0">
              <a:latin typeface="Times New Roman" panose="02020603050405020304" pitchFamily="18" charset="0"/>
              <a:cs typeface="Times New Roman" panose="02020603050405020304" pitchFamily="18" charset="0"/>
            </a:rPr>
          </a:br>
          <a:endParaRPr lang="ru-RU" b="0" i="1" dirty="0">
            <a:latin typeface="Times New Roman" panose="02020603050405020304" pitchFamily="18" charset="0"/>
            <a:cs typeface="Times New Roman" panose="02020603050405020304" pitchFamily="18" charset="0"/>
          </a:endParaRPr>
        </a:p>
      </dgm:t>
    </dgm:pt>
    <dgm:pt modelId="{90A85CE6-1C01-46DD-A373-5978E89F163C}" type="parTrans" cxnId="{2DAE7075-8665-43B5-869A-475F59CA3132}">
      <dgm:prSet/>
      <dgm:spPr/>
      <dgm:t>
        <a:bodyPr/>
        <a:lstStyle/>
        <a:p>
          <a:endParaRPr lang="ru-RU" b="0" i="1">
            <a:latin typeface="Times New Roman" panose="02020603050405020304" pitchFamily="18" charset="0"/>
            <a:cs typeface="Times New Roman" panose="02020603050405020304" pitchFamily="18" charset="0"/>
          </a:endParaRPr>
        </a:p>
      </dgm:t>
    </dgm:pt>
    <dgm:pt modelId="{52E31F94-5FD0-477C-A6CF-9E01E2CB7511}" type="sibTrans" cxnId="{2DAE7075-8665-43B5-869A-475F59CA3132}">
      <dgm:prSet/>
      <dgm:spPr/>
      <dgm:t>
        <a:bodyPr/>
        <a:lstStyle/>
        <a:p>
          <a:endParaRPr lang="ru-RU" b="0" i="1">
            <a:latin typeface="Times New Roman" panose="02020603050405020304" pitchFamily="18" charset="0"/>
            <a:cs typeface="Times New Roman" panose="02020603050405020304" pitchFamily="18" charset="0"/>
          </a:endParaRPr>
        </a:p>
      </dgm:t>
    </dgm:pt>
    <dgm:pt modelId="{CB96725B-6EEE-4770-A042-2BD3F127D2BF}">
      <dgm:prSet phldrT="[Текст]"/>
      <dgm:spPr/>
      <dgm:t>
        <a:bodyPr/>
        <a:lstStyle/>
        <a:p>
          <a:r>
            <a:rPr lang="ru-RU" b="0" i="1" dirty="0" smtClean="0">
              <a:latin typeface="Times New Roman" panose="02020603050405020304" pitchFamily="18" charset="0"/>
              <a:cs typeface="Times New Roman" panose="02020603050405020304" pitchFamily="18" charset="0"/>
            </a:rPr>
            <a:t>Рекомендуются белки и сложные углеводы</a:t>
          </a:r>
          <a:br>
            <a:rPr lang="ru-RU" b="0" i="1" dirty="0" smtClean="0">
              <a:latin typeface="Times New Roman" panose="02020603050405020304" pitchFamily="18" charset="0"/>
              <a:cs typeface="Times New Roman" panose="02020603050405020304" pitchFamily="18" charset="0"/>
            </a:rPr>
          </a:br>
          <a:endParaRPr lang="ru-RU" b="0" i="1" dirty="0">
            <a:latin typeface="Times New Roman" panose="02020603050405020304" pitchFamily="18" charset="0"/>
            <a:cs typeface="Times New Roman" panose="02020603050405020304" pitchFamily="18" charset="0"/>
          </a:endParaRPr>
        </a:p>
      </dgm:t>
    </dgm:pt>
    <dgm:pt modelId="{88ED5D6E-FFCB-4FD8-BA50-C611F0AEF7C3}" type="parTrans" cxnId="{0E39C49C-2EC7-4BC6-8F09-7B105C739830}">
      <dgm:prSet/>
      <dgm:spPr/>
      <dgm:t>
        <a:bodyPr/>
        <a:lstStyle/>
        <a:p>
          <a:endParaRPr lang="ru-RU" b="0" i="1">
            <a:latin typeface="Times New Roman" panose="02020603050405020304" pitchFamily="18" charset="0"/>
            <a:cs typeface="Times New Roman" panose="02020603050405020304" pitchFamily="18" charset="0"/>
          </a:endParaRPr>
        </a:p>
      </dgm:t>
    </dgm:pt>
    <dgm:pt modelId="{7A3AA31F-A156-441C-8BCC-717C9408E5B3}" type="sibTrans" cxnId="{0E39C49C-2EC7-4BC6-8F09-7B105C739830}">
      <dgm:prSet/>
      <dgm:spPr/>
      <dgm:t>
        <a:bodyPr/>
        <a:lstStyle/>
        <a:p>
          <a:endParaRPr lang="ru-RU" b="0" i="1">
            <a:latin typeface="Times New Roman" panose="02020603050405020304" pitchFamily="18" charset="0"/>
            <a:cs typeface="Times New Roman" panose="02020603050405020304" pitchFamily="18" charset="0"/>
          </a:endParaRPr>
        </a:p>
      </dgm:t>
    </dgm:pt>
    <dgm:pt modelId="{890EF1E0-442D-4F91-95C2-413CED619C27}">
      <dgm:prSet/>
      <dgm:spPr/>
      <dgm:t>
        <a:bodyPr/>
        <a:lstStyle/>
        <a:p>
          <a:r>
            <a:rPr lang="ru-RU" b="0" i="1" dirty="0" smtClean="0">
              <a:latin typeface="Times New Roman" panose="02020603050405020304" pitchFamily="18" charset="0"/>
              <a:cs typeface="Times New Roman" panose="02020603050405020304" pitchFamily="18" charset="0"/>
            </a:rPr>
            <a:t>Омега-3 и витамины хорошо влияю на организм</a:t>
          </a:r>
          <a:endParaRPr lang="ru-RU" b="0" i="1" dirty="0">
            <a:latin typeface="Times New Roman" panose="02020603050405020304" pitchFamily="18" charset="0"/>
            <a:cs typeface="Times New Roman" panose="02020603050405020304" pitchFamily="18" charset="0"/>
          </a:endParaRPr>
        </a:p>
      </dgm:t>
    </dgm:pt>
    <dgm:pt modelId="{100A3EB9-5485-48D1-9B39-BDC9238BEC72}" type="parTrans" cxnId="{A3919F1B-C5ED-4E12-A848-3751C9EDB947}">
      <dgm:prSet/>
      <dgm:spPr/>
      <dgm:t>
        <a:bodyPr/>
        <a:lstStyle/>
        <a:p>
          <a:endParaRPr lang="ru-RU" b="0" i="1">
            <a:latin typeface="Times New Roman" panose="02020603050405020304" pitchFamily="18" charset="0"/>
            <a:cs typeface="Times New Roman" panose="02020603050405020304" pitchFamily="18" charset="0"/>
          </a:endParaRPr>
        </a:p>
      </dgm:t>
    </dgm:pt>
    <dgm:pt modelId="{965018E6-3740-4B51-A9CF-9B6EDF00FEDB}" type="sibTrans" cxnId="{A3919F1B-C5ED-4E12-A848-3751C9EDB947}">
      <dgm:prSet/>
      <dgm:spPr/>
      <dgm:t>
        <a:bodyPr/>
        <a:lstStyle/>
        <a:p>
          <a:endParaRPr lang="ru-RU" b="0" i="1">
            <a:latin typeface="Times New Roman" panose="02020603050405020304" pitchFamily="18" charset="0"/>
            <a:cs typeface="Times New Roman" panose="02020603050405020304" pitchFamily="18" charset="0"/>
          </a:endParaRPr>
        </a:p>
      </dgm:t>
    </dgm:pt>
    <dgm:pt modelId="{402FE2FA-C138-4301-9B37-72EFF61A54A1}" type="pres">
      <dgm:prSet presAssocID="{E144F40C-E6BA-469C-922E-F0FF9AD92574}" presName="linear" presStyleCnt="0">
        <dgm:presLayoutVars>
          <dgm:dir/>
          <dgm:animLvl val="lvl"/>
          <dgm:resizeHandles val="exact"/>
        </dgm:presLayoutVars>
      </dgm:prSet>
      <dgm:spPr/>
    </dgm:pt>
    <dgm:pt modelId="{E2D8C3B7-1BD3-485E-BF32-C5919AEEEA43}" type="pres">
      <dgm:prSet presAssocID="{F93486CD-8047-4D61-9CDF-3B488D625CA5}" presName="parentLin" presStyleCnt="0"/>
      <dgm:spPr/>
    </dgm:pt>
    <dgm:pt modelId="{0A940ABB-C67D-4928-A490-DD282161493F}" type="pres">
      <dgm:prSet presAssocID="{F93486CD-8047-4D61-9CDF-3B488D625CA5}" presName="parentLeftMargin" presStyleLbl="node1" presStyleIdx="0" presStyleCnt="3"/>
      <dgm:spPr/>
    </dgm:pt>
    <dgm:pt modelId="{C36E0C1A-A42E-4651-A04F-54ED9A8FC13D}" type="pres">
      <dgm:prSet presAssocID="{F93486CD-8047-4D61-9CDF-3B488D625CA5}" presName="parentText" presStyleLbl="node1" presStyleIdx="0" presStyleCnt="3">
        <dgm:presLayoutVars>
          <dgm:chMax val="0"/>
          <dgm:bulletEnabled val="1"/>
        </dgm:presLayoutVars>
      </dgm:prSet>
      <dgm:spPr/>
      <dgm:t>
        <a:bodyPr/>
        <a:lstStyle/>
        <a:p>
          <a:endParaRPr lang="ru-RU"/>
        </a:p>
      </dgm:t>
    </dgm:pt>
    <dgm:pt modelId="{0AB974E1-BF88-4960-8E99-EA861515303F}" type="pres">
      <dgm:prSet presAssocID="{F93486CD-8047-4D61-9CDF-3B488D625CA5}" presName="negativeSpace" presStyleCnt="0"/>
      <dgm:spPr/>
    </dgm:pt>
    <dgm:pt modelId="{D85D6B5E-618E-46F3-86AF-32CEDB67BDBE}" type="pres">
      <dgm:prSet presAssocID="{F93486CD-8047-4D61-9CDF-3B488D625CA5}" presName="childText" presStyleLbl="conFgAcc1" presStyleIdx="0" presStyleCnt="3">
        <dgm:presLayoutVars>
          <dgm:bulletEnabled val="1"/>
        </dgm:presLayoutVars>
      </dgm:prSet>
      <dgm:spPr/>
    </dgm:pt>
    <dgm:pt modelId="{0352B605-AE5D-4091-92F2-7FB71669B472}" type="pres">
      <dgm:prSet presAssocID="{52E31F94-5FD0-477C-A6CF-9E01E2CB7511}" presName="spaceBetweenRectangles" presStyleCnt="0"/>
      <dgm:spPr/>
    </dgm:pt>
    <dgm:pt modelId="{0B07A8E2-2237-4F61-9DED-86460D478A1A}" type="pres">
      <dgm:prSet presAssocID="{CB96725B-6EEE-4770-A042-2BD3F127D2BF}" presName="parentLin" presStyleCnt="0"/>
      <dgm:spPr/>
    </dgm:pt>
    <dgm:pt modelId="{4D504803-5D93-4CFE-B525-0E00890E5A79}" type="pres">
      <dgm:prSet presAssocID="{CB96725B-6EEE-4770-A042-2BD3F127D2BF}" presName="parentLeftMargin" presStyleLbl="node1" presStyleIdx="0" presStyleCnt="3"/>
      <dgm:spPr/>
    </dgm:pt>
    <dgm:pt modelId="{1B885270-0805-44E1-9FB9-49922981D616}" type="pres">
      <dgm:prSet presAssocID="{CB96725B-6EEE-4770-A042-2BD3F127D2BF}" presName="parentText" presStyleLbl="node1" presStyleIdx="1" presStyleCnt="3">
        <dgm:presLayoutVars>
          <dgm:chMax val="0"/>
          <dgm:bulletEnabled val="1"/>
        </dgm:presLayoutVars>
      </dgm:prSet>
      <dgm:spPr/>
      <dgm:t>
        <a:bodyPr/>
        <a:lstStyle/>
        <a:p>
          <a:endParaRPr lang="ru-RU"/>
        </a:p>
      </dgm:t>
    </dgm:pt>
    <dgm:pt modelId="{12A0DE80-5C8F-4BC7-8C85-6D4556236C36}" type="pres">
      <dgm:prSet presAssocID="{CB96725B-6EEE-4770-A042-2BD3F127D2BF}" presName="negativeSpace" presStyleCnt="0"/>
      <dgm:spPr/>
    </dgm:pt>
    <dgm:pt modelId="{48A2D278-64DC-4199-84B3-DB07D5AFD4D1}" type="pres">
      <dgm:prSet presAssocID="{CB96725B-6EEE-4770-A042-2BD3F127D2BF}" presName="childText" presStyleLbl="conFgAcc1" presStyleIdx="1" presStyleCnt="3">
        <dgm:presLayoutVars>
          <dgm:bulletEnabled val="1"/>
        </dgm:presLayoutVars>
      </dgm:prSet>
      <dgm:spPr/>
    </dgm:pt>
    <dgm:pt modelId="{17C6AF1B-5B9E-4516-84E6-EB0401B132D9}" type="pres">
      <dgm:prSet presAssocID="{7A3AA31F-A156-441C-8BCC-717C9408E5B3}" presName="spaceBetweenRectangles" presStyleCnt="0"/>
      <dgm:spPr/>
    </dgm:pt>
    <dgm:pt modelId="{0ECA2A39-E01D-4E95-A526-DF0A86934C87}" type="pres">
      <dgm:prSet presAssocID="{890EF1E0-442D-4F91-95C2-413CED619C27}" presName="parentLin" presStyleCnt="0"/>
      <dgm:spPr/>
    </dgm:pt>
    <dgm:pt modelId="{044D92AB-15C0-4242-8048-A519FF630BF8}" type="pres">
      <dgm:prSet presAssocID="{890EF1E0-442D-4F91-95C2-413CED619C27}" presName="parentLeftMargin" presStyleLbl="node1" presStyleIdx="1" presStyleCnt="3"/>
      <dgm:spPr/>
    </dgm:pt>
    <dgm:pt modelId="{C8E778B2-9465-4C58-9A4B-721E3DBECA33}" type="pres">
      <dgm:prSet presAssocID="{890EF1E0-442D-4F91-95C2-413CED619C27}" presName="parentText" presStyleLbl="node1" presStyleIdx="2" presStyleCnt="3">
        <dgm:presLayoutVars>
          <dgm:chMax val="0"/>
          <dgm:bulletEnabled val="1"/>
        </dgm:presLayoutVars>
      </dgm:prSet>
      <dgm:spPr/>
    </dgm:pt>
    <dgm:pt modelId="{C5063AC5-8268-4869-A2DA-77FAEC23D704}" type="pres">
      <dgm:prSet presAssocID="{890EF1E0-442D-4F91-95C2-413CED619C27}" presName="negativeSpace" presStyleCnt="0"/>
      <dgm:spPr/>
    </dgm:pt>
    <dgm:pt modelId="{31C21F00-84B9-4274-BA9B-692D211217FF}" type="pres">
      <dgm:prSet presAssocID="{890EF1E0-442D-4F91-95C2-413CED619C27}" presName="childText" presStyleLbl="conFgAcc1" presStyleIdx="2" presStyleCnt="3">
        <dgm:presLayoutVars>
          <dgm:bulletEnabled val="1"/>
        </dgm:presLayoutVars>
      </dgm:prSet>
      <dgm:spPr/>
    </dgm:pt>
  </dgm:ptLst>
  <dgm:cxnLst>
    <dgm:cxn modelId="{EA91D387-06AC-4A2E-8816-BE4616953DAE}" type="presOf" srcId="{890EF1E0-442D-4F91-95C2-413CED619C27}" destId="{044D92AB-15C0-4242-8048-A519FF630BF8}" srcOrd="0" destOrd="0" presId="urn:microsoft.com/office/officeart/2005/8/layout/list1"/>
    <dgm:cxn modelId="{A3919F1B-C5ED-4E12-A848-3751C9EDB947}" srcId="{E144F40C-E6BA-469C-922E-F0FF9AD92574}" destId="{890EF1E0-442D-4F91-95C2-413CED619C27}" srcOrd="2" destOrd="0" parTransId="{100A3EB9-5485-48D1-9B39-BDC9238BEC72}" sibTransId="{965018E6-3740-4B51-A9CF-9B6EDF00FEDB}"/>
    <dgm:cxn modelId="{3D8B56DF-6045-4B01-A59C-ED441F4EA681}" type="presOf" srcId="{E144F40C-E6BA-469C-922E-F0FF9AD92574}" destId="{402FE2FA-C138-4301-9B37-72EFF61A54A1}" srcOrd="0" destOrd="0" presId="urn:microsoft.com/office/officeart/2005/8/layout/list1"/>
    <dgm:cxn modelId="{768E42E9-AAA4-4176-8A3E-AFA7F34CC009}" type="presOf" srcId="{890EF1E0-442D-4F91-95C2-413CED619C27}" destId="{C8E778B2-9465-4C58-9A4B-721E3DBECA33}" srcOrd="1" destOrd="0" presId="urn:microsoft.com/office/officeart/2005/8/layout/list1"/>
    <dgm:cxn modelId="{21BB8A53-237B-4937-B13C-E4B7E59C9BEE}" type="presOf" srcId="{CB96725B-6EEE-4770-A042-2BD3F127D2BF}" destId="{1B885270-0805-44E1-9FB9-49922981D616}" srcOrd="1" destOrd="0" presId="urn:microsoft.com/office/officeart/2005/8/layout/list1"/>
    <dgm:cxn modelId="{2DAE7075-8665-43B5-869A-475F59CA3132}" srcId="{E144F40C-E6BA-469C-922E-F0FF9AD92574}" destId="{F93486CD-8047-4D61-9CDF-3B488D625CA5}" srcOrd="0" destOrd="0" parTransId="{90A85CE6-1C01-46DD-A373-5978E89F163C}" sibTransId="{52E31F94-5FD0-477C-A6CF-9E01E2CB7511}"/>
    <dgm:cxn modelId="{3769BED1-6260-4279-83F9-469EA79875CA}" type="presOf" srcId="{CB96725B-6EEE-4770-A042-2BD3F127D2BF}" destId="{4D504803-5D93-4CFE-B525-0E00890E5A79}" srcOrd="0" destOrd="0" presId="urn:microsoft.com/office/officeart/2005/8/layout/list1"/>
    <dgm:cxn modelId="{0CB17AEB-0839-4B69-A595-384D176D3775}" type="presOf" srcId="{F93486CD-8047-4D61-9CDF-3B488D625CA5}" destId="{0A940ABB-C67D-4928-A490-DD282161493F}" srcOrd="0" destOrd="0" presId="urn:microsoft.com/office/officeart/2005/8/layout/list1"/>
    <dgm:cxn modelId="{0E39C49C-2EC7-4BC6-8F09-7B105C739830}" srcId="{E144F40C-E6BA-469C-922E-F0FF9AD92574}" destId="{CB96725B-6EEE-4770-A042-2BD3F127D2BF}" srcOrd="1" destOrd="0" parTransId="{88ED5D6E-FFCB-4FD8-BA50-C611F0AEF7C3}" sibTransId="{7A3AA31F-A156-441C-8BCC-717C9408E5B3}"/>
    <dgm:cxn modelId="{8CF9EDFB-7D96-4433-9939-4252CA99FB48}" type="presOf" srcId="{F93486CD-8047-4D61-9CDF-3B488D625CA5}" destId="{C36E0C1A-A42E-4651-A04F-54ED9A8FC13D}" srcOrd="1" destOrd="0" presId="urn:microsoft.com/office/officeart/2005/8/layout/list1"/>
    <dgm:cxn modelId="{15D4128E-FA17-4566-ABDD-0FF5F7BF4CC1}" type="presParOf" srcId="{402FE2FA-C138-4301-9B37-72EFF61A54A1}" destId="{E2D8C3B7-1BD3-485E-BF32-C5919AEEEA43}" srcOrd="0" destOrd="0" presId="urn:microsoft.com/office/officeart/2005/8/layout/list1"/>
    <dgm:cxn modelId="{7A242A95-2C96-4AC8-8BE5-116EE39A493F}" type="presParOf" srcId="{E2D8C3B7-1BD3-485E-BF32-C5919AEEEA43}" destId="{0A940ABB-C67D-4928-A490-DD282161493F}" srcOrd="0" destOrd="0" presId="urn:microsoft.com/office/officeart/2005/8/layout/list1"/>
    <dgm:cxn modelId="{62A605BA-FF5A-4BB3-BD4F-2FEBD896A473}" type="presParOf" srcId="{E2D8C3B7-1BD3-485E-BF32-C5919AEEEA43}" destId="{C36E0C1A-A42E-4651-A04F-54ED9A8FC13D}" srcOrd="1" destOrd="0" presId="urn:microsoft.com/office/officeart/2005/8/layout/list1"/>
    <dgm:cxn modelId="{15B0AABC-A037-4C9C-9D5D-68AEE0462630}" type="presParOf" srcId="{402FE2FA-C138-4301-9B37-72EFF61A54A1}" destId="{0AB974E1-BF88-4960-8E99-EA861515303F}" srcOrd="1" destOrd="0" presId="urn:microsoft.com/office/officeart/2005/8/layout/list1"/>
    <dgm:cxn modelId="{04815BFD-5D2E-4596-8D63-3D7F3BA1701A}" type="presParOf" srcId="{402FE2FA-C138-4301-9B37-72EFF61A54A1}" destId="{D85D6B5E-618E-46F3-86AF-32CEDB67BDBE}" srcOrd="2" destOrd="0" presId="urn:microsoft.com/office/officeart/2005/8/layout/list1"/>
    <dgm:cxn modelId="{8C10D50B-8CE3-4760-A1F3-AFB1E603DED3}" type="presParOf" srcId="{402FE2FA-C138-4301-9B37-72EFF61A54A1}" destId="{0352B605-AE5D-4091-92F2-7FB71669B472}" srcOrd="3" destOrd="0" presId="urn:microsoft.com/office/officeart/2005/8/layout/list1"/>
    <dgm:cxn modelId="{05F7D192-E8E0-4B09-BDF2-E5F4857D698B}" type="presParOf" srcId="{402FE2FA-C138-4301-9B37-72EFF61A54A1}" destId="{0B07A8E2-2237-4F61-9DED-86460D478A1A}" srcOrd="4" destOrd="0" presId="urn:microsoft.com/office/officeart/2005/8/layout/list1"/>
    <dgm:cxn modelId="{15E01517-E7AE-4C04-A16E-70D6C24AE2E2}" type="presParOf" srcId="{0B07A8E2-2237-4F61-9DED-86460D478A1A}" destId="{4D504803-5D93-4CFE-B525-0E00890E5A79}" srcOrd="0" destOrd="0" presId="urn:microsoft.com/office/officeart/2005/8/layout/list1"/>
    <dgm:cxn modelId="{193B249E-EAB2-40E5-8D59-98CE0838D4AD}" type="presParOf" srcId="{0B07A8E2-2237-4F61-9DED-86460D478A1A}" destId="{1B885270-0805-44E1-9FB9-49922981D616}" srcOrd="1" destOrd="0" presId="urn:microsoft.com/office/officeart/2005/8/layout/list1"/>
    <dgm:cxn modelId="{4104FC06-D655-4234-95C2-EEC5DA28ED64}" type="presParOf" srcId="{402FE2FA-C138-4301-9B37-72EFF61A54A1}" destId="{12A0DE80-5C8F-4BC7-8C85-6D4556236C36}" srcOrd="5" destOrd="0" presId="urn:microsoft.com/office/officeart/2005/8/layout/list1"/>
    <dgm:cxn modelId="{F0DFCE67-2F67-4D23-B367-8570E564EA6F}" type="presParOf" srcId="{402FE2FA-C138-4301-9B37-72EFF61A54A1}" destId="{48A2D278-64DC-4199-84B3-DB07D5AFD4D1}" srcOrd="6" destOrd="0" presId="urn:microsoft.com/office/officeart/2005/8/layout/list1"/>
    <dgm:cxn modelId="{159FC529-6407-4AA5-BC2E-D8EB3D9641BF}" type="presParOf" srcId="{402FE2FA-C138-4301-9B37-72EFF61A54A1}" destId="{17C6AF1B-5B9E-4516-84E6-EB0401B132D9}" srcOrd="7" destOrd="0" presId="urn:microsoft.com/office/officeart/2005/8/layout/list1"/>
    <dgm:cxn modelId="{39DC7E36-F77F-41C4-BF5F-A76510AC2A29}" type="presParOf" srcId="{402FE2FA-C138-4301-9B37-72EFF61A54A1}" destId="{0ECA2A39-E01D-4E95-A526-DF0A86934C87}" srcOrd="8" destOrd="0" presId="urn:microsoft.com/office/officeart/2005/8/layout/list1"/>
    <dgm:cxn modelId="{80CE738A-C7D1-412E-A993-8DC5367E56F4}" type="presParOf" srcId="{0ECA2A39-E01D-4E95-A526-DF0A86934C87}" destId="{044D92AB-15C0-4242-8048-A519FF630BF8}" srcOrd="0" destOrd="0" presId="urn:microsoft.com/office/officeart/2005/8/layout/list1"/>
    <dgm:cxn modelId="{7B7A2590-F9E8-4F81-89A4-82B864725E27}" type="presParOf" srcId="{0ECA2A39-E01D-4E95-A526-DF0A86934C87}" destId="{C8E778B2-9465-4C58-9A4B-721E3DBECA33}" srcOrd="1" destOrd="0" presId="urn:microsoft.com/office/officeart/2005/8/layout/list1"/>
    <dgm:cxn modelId="{CFBC32B3-67B5-4F9B-B9F9-7F34FE37DF25}" type="presParOf" srcId="{402FE2FA-C138-4301-9B37-72EFF61A54A1}" destId="{C5063AC5-8268-4869-A2DA-77FAEC23D704}" srcOrd="9" destOrd="0" presId="urn:microsoft.com/office/officeart/2005/8/layout/list1"/>
    <dgm:cxn modelId="{94031286-FB49-4867-BBA4-DB695BC4134A}" type="presParOf" srcId="{402FE2FA-C138-4301-9B37-72EFF61A54A1}" destId="{31C21F00-84B9-4274-BA9B-692D211217F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D6B5E-618E-46F3-86AF-32CEDB67BDBE}">
      <dsp:nvSpPr>
        <dsp:cNvPr id="0" name=""/>
        <dsp:cNvSpPr/>
      </dsp:nvSpPr>
      <dsp:spPr>
        <a:xfrm>
          <a:off x="0" y="1337048"/>
          <a:ext cx="9309100" cy="604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36E0C1A-A42E-4651-A04F-54ED9A8FC13D}">
      <dsp:nvSpPr>
        <dsp:cNvPr id="0" name=""/>
        <dsp:cNvSpPr/>
      </dsp:nvSpPr>
      <dsp:spPr>
        <a:xfrm>
          <a:off x="465455" y="982808"/>
          <a:ext cx="6516370" cy="708480"/>
        </a:xfrm>
        <a:prstGeom prst="round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6303" tIns="0" rIns="246303" bIns="0" numCol="1" spcCol="1270" anchor="ctr" anchorCtr="0">
          <a:noAutofit/>
        </a:bodyPr>
        <a:lstStyle/>
        <a:p>
          <a:pPr lvl="0" algn="l" defTabSz="1066800">
            <a:lnSpc>
              <a:spcPct val="90000"/>
            </a:lnSpc>
            <a:spcBef>
              <a:spcPct val="0"/>
            </a:spcBef>
            <a:spcAft>
              <a:spcPct val="35000"/>
            </a:spcAft>
          </a:pPr>
          <a:r>
            <a:rPr lang="ru-RU" sz="2400" b="0" i="1" kern="1200" dirty="0" smtClean="0">
              <a:latin typeface="Times New Roman" panose="02020603050405020304" pitchFamily="18" charset="0"/>
              <a:cs typeface="Times New Roman" panose="02020603050405020304" pitchFamily="18" charset="0"/>
            </a:rPr>
            <a:t>Избегайте употребления простых углеводов</a:t>
          </a:r>
          <a:br>
            <a:rPr lang="ru-RU" sz="2400" b="0" i="1" kern="1200" dirty="0" smtClean="0">
              <a:latin typeface="Times New Roman" panose="02020603050405020304" pitchFamily="18" charset="0"/>
              <a:cs typeface="Times New Roman" panose="02020603050405020304" pitchFamily="18" charset="0"/>
            </a:rPr>
          </a:br>
          <a:endParaRPr lang="ru-RU" sz="2400" b="0" i="1" kern="1200" dirty="0">
            <a:latin typeface="Times New Roman" panose="02020603050405020304" pitchFamily="18" charset="0"/>
            <a:cs typeface="Times New Roman" panose="02020603050405020304" pitchFamily="18" charset="0"/>
          </a:endParaRPr>
        </a:p>
      </dsp:txBody>
      <dsp:txXfrm>
        <a:off x="500040" y="1017393"/>
        <a:ext cx="6447200" cy="639310"/>
      </dsp:txXfrm>
    </dsp:sp>
    <dsp:sp modelId="{48A2D278-64DC-4199-84B3-DB07D5AFD4D1}">
      <dsp:nvSpPr>
        <dsp:cNvPr id="0" name=""/>
        <dsp:cNvSpPr/>
      </dsp:nvSpPr>
      <dsp:spPr>
        <a:xfrm>
          <a:off x="0" y="2425687"/>
          <a:ext cx="9309100" cy="604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B885270-0805-44E1-9FB9-49922981D616}">
      <dsp:nvSpPr>
        <dsp:cNvPr id="0" name=""/>
        <dsp:cNvSpPr/>
      </dsp:nvSpPr>
      <dsp:spPr>
        <a:xfrm>
          <a:off x="465455" y="2071448"/>
          <a:ext cx="6516370" cy="708480"/>
        </a:xfrm>
        <a:prstGeom prst="round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6303" tIns="0" rIns="246303" bIns="0" numCol="1" spcCol="1270" anchor="ctr" anchorCtr="0">
          <a:noAutofit/>
        </a:bodyPr>
        <a:lstStyle/>
        <a:p>
          <a:pPr lvl="0" algn="l" defTabSz="1066800">
            <a:lnSpc>
              <a:spcPct val="90000"/>
            </a:lnSpc>
            <a:spcBef>
              <a:spcPct val="0"/>
            </a:spcBef>
            <a:spcAft>
              <a:spcPct val="35000"/>
            </a:spcAft>
          </a:pPr>
          <a:r>
            <a:rPr lang="ru-RU" sz="2400" b="0" i="1" kern="1200" dirty="0" smtClean="0">
              <a:latin typeface="Times New Roman" panose="02020603050405020304" pitchFamily="18" charset="0"/>
              <a:cs typeface="Times New Roman" panose="02020603050405020304" pitchFamily="18" charset="0"/>
            </a:rPr>
            <a:t>Рекомендуются белки и сложные углеводы</a:t>
          </a:r>
          <a:br>
            <a:rPr lang="ru-RU" sz="2400" b="0" i="1" kern="1200" dirty="0" smtClean="0">
              <a:latin typeface="Times New Roman" panose="02020603050405020304" pitchFamily="18" charset="0"/>
              <a:cs typeface="Times New Roman" panose="02020603050405020304" pitchFamily="18" charset="0"/>
            </a:rPr>
          </a:br>
          <a:endParaRPr lang="ru-RU" sz="2400" b="0" i="1" kern="1200" dirty="0">
            <a:latin typeface="Times New Roman" panose="02020603050405020304" pitchFamily="18" charset="0"/>
            <a:cs typeface="Times New Roman" panose="02020603050405020304" pitchFamily="18" charset="0"/>
          </a:endParaRPr>
        </a:p>
      </dsp:txBody>
      <dsp:txXfrm>
        <a:off x="500040" y="2106033"/>
        <a:ext cx="6447200" cy="639310"/>
      </dsp:txXfrm>
    </dsp:sp>
    <dsp:sp modelId="{31C21F00-84B9-4274-BA9B-692D211217FF}">
      <dsp:nvSpPr>
        <dsp:cNvPr id="0" name=""/>
        <dsp:cNvSpPr/>
      </dsp:nvSpPr>
      <dsp:spPr>
        <a:xfrm>
          <a:off x="0" y="3514328"/>
          <a:ext cx="9309100" cy="604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8E778B2-9465-4C58-9A4B-721E3DBECA33}">
      <dsp:nvSpPr>
        <dsp:cNvPr id="0" name=""/>
        <dsp:cNvSpPr/>
      </dsp:nvSpPr>
      <dsp:spPr>
        <a:xfrm>
          <a:off x="465455" y="3160088"/>
          <a:ext cx="6516370" cy="708480"/>
        </a:xfrm>
        <a:prstGeom prst="roundRect">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6303" tIns="0" rIns="246303" bIns="0" numCol="1" spcCol="1270" anchor="ctr" anchorCtr="0">
          <a:noAutofit/>
        </a:bodyPr>
        <a:lstStyle/>
        <a:p>
          <a:pPr lvl="0" algn="l" defTabSz="1066800">
            <a:lnSpc>
              <a:spcPct val="90000"/>
            </a:lnSpc>
            <a:spcBef>
              <a:spcPct val="0"/>
            </a:spcBef>
            <a:spcAft>
              <a:spcPct val="35000"/>
            </a:spcAft>
          </a:pPr>
          <a:r>
            <a:rPr lang="ru-RU" sz="2400" b="0" i="1" kern="1200" dirty="0" smtClean="0">
              <a:latin typeface="Times New Roman" panose="02020603050405020304" pitchFamily="18" charset="0"/>
              <a:cs typeface="Times New Roman" panose="02020603050405020304" pitchFamily="18" charset="0"/>
            </a:rPr>
            <a:t>Омега-3 и витамины хорошо влияю на организм</a:t>
          </a:r>
          <a:endParaRPr lang="ru-RU" sz="2400" b="0" i="1" kern="1200" dirty="0">
            <a:latin typeface="Times New Roman" panose="02020603050405020304" pitchFamily="18" charset="0"/>
            <a:cs typeface="Times New Roman" panose="02020603050405020304" pitchFamily="18" charset="0"/>
          </a:endParaRPr>
        </a:p>
      </dsp:txBody>
      <dsp:txXfrm>
        <a:off x="500040" y="3194673"/>
        <a:ext cx="644720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5457" y="2028306"/>
            <a:ext cx="9276743" cy="2262781"/>
          </a:xfrm>
        </p:spPr>
        <p:txBody>
          <a:bodyPr>
            <a:noAutofit/>
          </a:bodyPr>
          <a:lstStyle/>
          <a:p>
            <a:pPr algn="ctr"/>
            <a:r>
              <a:rPr lang="ru-RU" sz="6600" b="1" dirty="0">
                <a:solidFill>
                  <a:srgbClr val="C00000"/>
                </a:solidFill>
                <a:latin typeface="Times New Roman" panose="02020603050405020304" pitchFamily="18" charset="0"/>
                <a:cs typeface="Times New Roman" panose="02020603050405020304" pitchFamily="18" charset="0"/>
              </a:rPr>
              <a:t>«Здоровое питание - путь к отличным знаниям!»</a:t>
            </a:r>
          </a:p>
        </p:txBody>
      </p:sp>
      <p:sp>
        <p:nvSpPr>
          <p:cNvPr id="4" name="Подзаголовок 2"/>
          <p:cNvSpPr txBox="1">
            <a:spLocks noGrp="1"/>
          </p:cNvSpPr>
          <p:nvPr>
            <p:ph type="subTitle" idx="1"/>
          </p:nvPr>
        </p:nvSpPr>
        <p:spPr>
          <a:xfrm>
            <a:off x="5079076" y="4777379"/>
            <a:ext cx="6425536"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r>
              <a:rPr lang="ru-RU" sz="2800" b="1" dirty="0" err="1" smtClean="0">
                <a:solidFill>
                  <a:srgbClr val="002060"/>
                </a:solidFill>
                <a:latin typeface="Times New Roman" pitchFamily="18" charset="0"/>
                <a:cs typeface="Times New Roman" pitchFamily="18" charset="0"/>
              </a:rPr>
              <a:t>Бекет</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Назерке</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Нурлыбай</a:t>
            </a:r>
            <a:r>
              <a:rPr lang="kk-KZ" sz="2800" b="1" dirty="0" smtClean="0">
                <a:solidFill>
                  <a:srgbClr val="002060"/>
                </a:solidFill>
                <a:latin typeface="Times New Roman" pitchFamily="18" charset="0"/>
                <a:cs typeface="Times New Roman" pitchFamily="18" charset="0"/>
              </a:rPr>
              <a:t>қызы</a:t>
            </a:r>
            <a:endParaRPr lang="ru-R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90110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b="28210"/>
          <a:stretch/>
        </p:blipFill>
        <p:spPr>
          <a:xfrm>
            <a:off x="787400" y="0"/>
            <a:ext cx="11112500" cy="5336165"/>
          </a:xfrm>
          <a:prstGeom prst="rect">
            <a:avLst/>
          </a:prstGeom>
        </p:spPr>
      </p:pic>
      <p:sp>
        <p:nvSpPr>
          <p:cNvPr id="5" name="Скругленный прямоугольник 4"/>
          <p:cNvSpPr/>
          <p:nvPr/>
        </p:nvSpPr>
        <p:spPr>
          <a:xfrm>
            <a:off x="787400" y="5336164"/>
            <a:ext cx="11112500" cy="152183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Бананы, арахис, обезжиренное молоко и пророщенная пшеница ,морской рыба,</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стручковые хлеб, индюшка, практически все злаковые, шпинат ,красное</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обезжиренное мясо, витамины группы В, Е и А. Зеленые листовые овощи, семечки,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яйца, соя, спаржа, сладкий перец, брокколи, морковь, имбирь, </a:t>
            </a:r>
            <a:r>
              <a:rPr lang="ru-RU" dirty="0" err="1">
                <a:latin typeface="Times New Roman" panose="02020603050405020304" pitchFamily="18" charset="0"/>
                <a:cs typeface="Times New Roman" panose="02020603050405020304" pitchFamily="18" charset="0"/>
              </a:rPr>
              <a:t>кейл</a:t>
            </a:r>
            <a:r>
              <a:rPr lang="ru-RU" dirty="0">
                <a:latin typeface="Times New Roman" panose="02020603050405020304" pitchFamily="18" charset="0"/>
                <a:cs typeface="Times New Roman" panose="02020603050405020304" pitchFamily="18" charset="0"/>
              </a:rPr>
              <a:t>, батат,</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авокадо, черника, чечевица, овёс, киноа и др.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422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f.ppt-online.org/files/slide/4/4pvnl3VdIiaTeOAq2EkyQNZRgFGKh6SCrs0fJ9/slid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
            <a:ext cx="10639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hkolachardym-r64.gosweb.gosuslugi.ru/netcat_files/165/2882/2d06fce18c79932ab46ddcfe84c5105b_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4" y="0"/>
            <a:ext cx="10213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3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9131" y="374070"/>
            <a:ext cx="2336523" cy="532015"/>
          </a:xfrm>
        </p:spPr>
        <p:txBody>
          <a:bodyPr>
            <a:noAutofit/>
          </a:bodyPr>
          <a:lstStyle/>
          <a:p>
            <a:r>
              <a:rPr lang="kk-KZ" b="1" dirty="0" smtClean="0">
                <a:latin typeface="Times New Roman" panose="02020603050405020304" pitchFamily="18" charset="0"/>
                <a:cs typeface="Times New Roman" panose="02020603050405020304" pitchFamily="18" charset="0"/>
              </a:rPr>
              <a:t>Завтрак</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008752" y="1280160"/>
            <a:ext cx="5506135" cy="4182175"/>
          </a:xfrm>
        </p:spPr>
        <p:txBody>
          <a:bodyPr>
            <a:noAutofit/>
          </a:bodyPr>
          <a:lstStyle/>
          <a:p>
            <a:r>
              <a:rPr lang="kk-KZ" sz="1600" b="1" i="1" u="sng" dirty="0" smtClean="0">
                <a:solidFill>
                  <a:srgbClr val="C00000"/>
                </a:solidFill>
                <a:latin typeface="Times New Roman" panose="02020603050405020304" pitchFamily="18" charset="0"/>
                <a:cs typeface="Times New Roman" panose="02020603050405020304" pitchFamily="18" charset="0"/>
              </a:rPr>
              <a:t>Вредно</a:t>
            </a:r>
            <a:endParaRPr lang="ru-RU" sz="1600" b="1" i="1" u="sng" dirty="0" smtClean="0">
              <a:solidFill>
                <a:srgbClr val="C00000"/>
              </a:solidFill>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Не следует идти на экзамен с пустым</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желудком — надо обязательно</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позавтракать. Причем, можно сделать</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завтрак — не плотным, но сытным,</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«заряжающим мозг» на учебный день.</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вредно</a:t>
            </a:r>
            <a:br>
              <a:rPr lang="ru-RU" sz="1200" dirty="0">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Не </a:t>
            </a:r>
            <a:r>
              <a:rPr lang="ru-RU" sz="1200" dirty="0">
                <a:latin typeface="Times New Roman" panose="02020603050405020304" pitchFamily="18" charset="0"/>
                <a:cs typeface="Times New Roman" panose="02020603050405020304" pitchFamily="18" charset="0"/>
              </a:rPr>
              <a:t>стоит есть: сладкие булочки. В их</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состав сахар и крахмал, которые</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увеличивают в мозгу содержание</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вещества серотонина, оказывающего</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успокаивающий эффект. В результате</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желаемая бодрость по утрам не</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наступает. Хотя, конечно, от стресса</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они в определенной степени помогут</a:t>
            </a:r>
            <a:r>
              <a:rPr lang="ru-RU" sz="1200" dirty="0" smtClean="0">
                <a:latin typeface="Times New Roman" panose="02020603050405020304" pitchFamily="18" charset="0"/>
                <a:cs typeface="Times New Roman" panose="02020603050405020304" pitchFamily="18" charset="0"/>
              </a:rPr>
              <a:t>.</a:t>
            </a:r>
          </a:p>
          <a:p>
            <a:r>
              <a:rPr lang="ru-RU" sz="1200" dirty="0" smtClean="0">
                <a:latin typeface="Times New Roman" panose="02020603050405020304" pitchFamily="18" charset="0"/>
                <a:cs typeface="Times New Roman" panose="02020603050405020304" pitchFamily="18" charset="0"/>
              </a:rPr>
              <a:t>Кроме </a:t>
            </a:r>
            <a:r>
              <a:rPr lang="ru-RU" sz="1200" dirty="0">
                <a:latin typeface="Times New Roman" panose="02020603050405020304" pitchFamily="18" charset="0"/>
                <a:cs typeface="Times New Roman" panose="02020603050405020304" pitchFamily="18" charset="0"/>
              </a:rPr>
              <a:t>того, не рекомендованы яйца,</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масло, колбаса, содержащие жир </a:t>
            </a:r>
            <a:r>
              <a:rPr lang="ru-RU" sz="1200" dirty="0" smtClean="0">
                <a:latin typeface="Times New Roman" panose="02020603050405020304" pitchFamily="18" charset="0"/>
                <a:cs typeface="Times New Roman" panose="02020603050405020304" pitchFamily="18" charset="0"/>
              </a:rPr>
              <a:t>и</a:t>
            </a:r>
          </a:p>
          <a:p>
            <a:r>
              <a:rPr lang="ru-RU" sz="1200" dirty="0" smtClean="0">
                <a:latin typeface="Times New Roman" panose="02020603050405020304" pitchFamily="18" charset="0"/>
                <a:cs typeface="Times New Roman" panose="02020603050405020304" pitchFamily="18" charset="0"/>
              </a:rPr>
              <a:t>холестерин</a:t>
            </a:r>
            <a:r>
              <a:rPr lang="ru-RU" sz="1200" dirty="0">
                <a:latin typeface="Times New Roman" panose="02020603050405020304" pitchFamily="18" charset="0"/>
                <a:cs typeface="Times New Roman" panose="02020603050405020304" pitchFamily="18" charset="0"/>
              </a:rPr>
              <a:t>. Они перевариваются</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медленно и вызывают отток крови от</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мозга, в итоге чувствуешь себя не до</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конца проснувшимся, а для начала</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деятельности мозгу требуется немало</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времени и сил.</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полезно</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endParaRPr lang="ru-RU" sz="1200" dirty="0" smtClean="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010737" y="1471967"/>
            <a:ext cx="3659328" cy="4955203"/>
          </a:xfrm>
          <a:prstGeom prst="rect">
            <a:avLst/>
          </a:prstGeom>
        </p:spPr>
        <p:txBody>
          <a:bodyPr wrap="square">
            <a:spAutoFit/>
          </a:bodyPr>
          <a:lstStyle/>
          <a:p>
            <a:pPr marL="171450" indent="-171450">
              <a:buFont typeface="Wingdings" panose="05000000000000000000" pitchFamily="2" charset="2"/>
              <a:buChar char="Ø"/>
            </a:pPr>
            <a:r>
              <a:rPr lang="ru-RU" sz="1600" b="1" i="1" u="sng" dirty="0" smtClean="0">
                <a:solidFill>
                  <a:srgbClr val="C00000"/>
                </a:solidFill>
                <a:latin typeface="Times New Roman" panose="02020603050405020304" pitchFamily="18" charset="0"/>
                <a:cs typeface="Times New Roman" panose="02020603050405020304" pitchFamily="18" charset="0"/>
              </a:rPr>
              <a:t>Полезно</a:t>
            </a:r>
            <a:endParaRPr lang="ru-RU"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endParaRPr lang="ru-RU"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ru-RU" sz="1200" dirty="0" smtClean="0">
                <a:latin typeface="Times New Roman" panose="02020603050405020304" pitchFamily="18" charset="0"/>
                <a:cs typeface="Times New Roman" panose="02020603050405020304" pitchFamily="18" charset="0"/>
              </a:rPr>
              <a:t>Для </a:t>
            </a:r>
            <a:r>
              <a:rPr lang="ru-RU" sz="1200" dirty="0">
                <a:latin typeface="Times New Roman" panose="02020603050405020304" pitchFamily="18" charset="0"/>
                <a:cs typeface="Times New Roman" panose="02020603050405020304" pitchFamily="18" charset="0"/>
              </a:rPr>
              <a:t>работы мозга полезны протеин,</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клетчатка и кальций, содержатся они в таких</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продуктах, как мюсли с молоком и</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фруктами. Фрукты, кстати, хороши как в</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сушеном, так и в свежем виде. Полезно есть</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на завтрак хлеб из цельно-молотого зерна,</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включающий крахмалистые углеводы, — он</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надолго обеспечивает мозг необходимой</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пищей. Также можно сделать тосты с</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постной ветчиной или сыром (в том числе,</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нежирным плавленым) и помидором.</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Кроме того, вещества, содержащиеся в</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помидорах помогают предотвратить</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слабоумие.</a:t>
            </a:r>
            <a:br>
              <a:rPr lang="ru-RU" sz="1200" dirty="0">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ru-RU" sz="1200" dirty="0" smtClean="0">
                <a:latin typeface="Times New Roman" panose="02020603050405020304" pitchFamily="18" charset="0"/>
                <a:cs typeface="Times New Roman" panose="02020603050405020304" pitchFamily="18" charset="0"/>
              </a:rPr>
              <a:t>В </a:t>
            </a:r>
            <a:r>
              <a:rPr lang="ru-RU" sz="1200" dirty="0">
                <a:latin typeface="Times New Roman" panose="02020603050405020304" pitchFamily="18" charset="0"/>
                <a:cs typeface="Times New Roman" panose="02020603050405020304" pitchFamily="18" charset="0"/>
              </a:rPr>
              <a:t>орехах, рисе, мюсли и бобах содержатся</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комплексные соединения сахара,</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полисахариды. Они высвобождаются</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медленнее, уровень сахара постепенно</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повышается, и человек чувствует себя</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бодрым и свежим.</a:t>
            </a:r>
            <a:br>
              <a:rPr lang="ru-RU" sz="1200" dirty="0">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ru-RU" sz="1200" dirty="0" smtClean="0">
                <a:latin typeface="Times New Roman" panose="02020603050405020304" pitchFamily="18" charset="0"/>
                <a:cs typeface="Times New Roman" panose="02020603050405020304" pitchFamily="18" charset="0"/>
              </a:rPr>
              <a:t>Пить </a:t>
            </a:r>
            <a:r>
              <a:rPr lang="ru-RU" sz="1200" dirty="0">
                <a:latin typeface="Times New Roman" panose="02020603050405020304" pitchFamily="18" charset="0"/>
                <a:cs typeface="Times New Roman" panose="02020603050405020304" pitchFamily="18" charset="0"/>
              </a:rPr>
              <a:t>на завтрак, по мнению ученых, лучше</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свежий сок.</a:t>
            </a:r>
          </a:p>
        </p:txBody>
      </p:sp>
      <p:sp>
        <p:nvSpPr>
          <p:cNvPr id="6" name="Стрелка вниз 5"/>
          <p:cNvSpPr/>
          <p:nvPr/>
        </p:nvSpPr>
        <p:spPr>
          <a:xfrm>
            <a:off x="689956" y="274321"/>
            <a:ext cx="1437456" cy="6467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rot="16200000">
            <a:off x="-1309784" y="2775781"/>
            <a:ext cx="5464585" cy="461665"/>
          </a:xfrm>
          <a:prstGeom prst="rect">
            <a:avLst/>
          </a:prstGeom>
          <a:noFill/>
        </p:spPr>
        <p:txBody>
          <a:bodyPr wrap="square" rtlCol="0">
            <a:spAutoFit/>
          </a:bodyPr>
          <a:lstStyle/>
          <a:p>
            <a:r>
              <a:rPr lang="ru-RU" sz="2400" b="1" dirty="0">
                <a:solidFill>
                  <a:schemeClr val="bg1"/>
                </a:solidFill>
                <a:latin typeface="Times New Roman" panose="02020603050405020304" pitchFamily="18" charset="0"/>
                <a:cs typeface="Times New Roman" panose="02020603050405020304" pitchFamily="18" charset="0"/>
              </a:rPr>
              <a:t>Пример здорового </a:t>
            </a:r>
            <a:r>
              <a:rPr lang="ru-RU" sz="2400" b="1" dirty="0" smtClean="0">
                <a:solidFill>
                  <a:schemeClr val="bg1"/>
                </a:solidFill>
                <a:latin typeface="Times New Roman" panose="02020603050405020304" pitchFamily="18" charset="0"/>
                <a:cs typeface="Times New Roman" panose="02020603050405020304" pitchFamily="18" charset="0"/>
              </a:rPr>
              <a:t>питания завтрак</a:t>
            </a:r>
            <a:endParaRPr lang="ru-RU" sz="2400" b="1" dirty="0">
              <a:solidFill>
                <a:schemeClr val="bg1"/>
              </a:solidFill>
            </a:endParaRPr>
          </a:p>
        </p:txBody>
      </p:sp>
      <p:cxnSp>
        <p:nvCxnSpPr>
          <p:cNvPr id="10" name="Скругленная соединительная линия 9"/>
          <p:cNvCxnSpPr/>
          <p:nvPr/>
        </p:nvCxnSpPr>
        <p:spPr>
          <a:xfrm flipV="1">
            <a:off x="5174673" y="482137"/>
            <a:ext cx="3665912" cy="315883"/>
          </a:xfrm>
          <a:prstGeom prst="curvedConnector3">
            <a:avLst/>
          </a:prstGeom>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a:blip r:embed="rId2"/>
          <a:stretch>
            <a:fillRect/>
          </a:stretch>
        </p:blipFill>
        <p:spPr>
          <a:xfrm>
            <a:off x="9195995" y="216130"/>
            <a:ext cx="2524125" cy="1809750"/>
          </a:xfrm>
          <a:prstGeom prst="rect">
            <a:avLst/>
          </a:prstGeom>
        </p:spPr>
      </p:pic>
    </p:spTree>
    <p:extLst>
      <p:ext uri="{BB962C8B-B14F-4D97-AF65-F5344CB8AC3E}">
        <p14:creationId xmlns:p14="http://schemas.microsoft.com/office/powerpoint/2010/main" val="99683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38006" y="515389"/>
            <a:ext cx="6666605" cy="5976851"/>
          </a:xfrm>
        </p:spPr>
        <p:txBody>
          <a:bodyPr>
            <a:normAutofit fontScale="92500" lnSpcReduction="10000"/>
          </a:bodyPr>
          <a:lstStyle/>
          <a:p>
            <a:pPr algn="just"/>
            <a:r>
              <a:rPr lang="ru-RU" dirty="0">
                <a:latin typeface="Times New Roman" panose="02020603050405020304" pitchFamily="18" charset="0"/>
                <a:cs typeface="Times New Roman" panose="02020603050405020304" pitchFamily="18" charset="0"/>
              </a:rPr>
              <a:t>Энергию в течении дня можно поддерживать:</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бутербродами с листьями салата, мясом, тунцом или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сыром с помидорами; фруктовыми йогуртами или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кефиром; орехами или сушеными и свежими фруктами;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крекерами или тостами, побольше яблок, кураги и бананов,</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содержащих необходимые витамины.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При </a:t>
            </a:r>
            <a:r>
              <a:rPr lang="ru-RU" dirty="0">
                <a:latin typeface="Times New Roman" panose="02020603050405020304" pitchFamily="18" charset="0"/>
                <a:cs typeface="Times New Roman" panose="02020603050405020304" pitchFamily="18" charset="0"/>
              </a:rPr>
              <a:t>возможности пообедать «первым и вторым», не стоит</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налегать на картофель и макароны, они уместны лишь</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небольшой порцией, т.к. содержат углеводы и способны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вызвать сонливость и расслабление. Этот эффект, кстати,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усугубляется сладким.</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Ученые </a:t>
            </a:r>
            <a:r>
              <a:rPr lang="ru-RU" dirty="0">
                <a:latin typeface="Times New Roman" panose="02020603050405020304" pitchFamily="18" charset="0"/>
                <a:cs typeface="Times New Roman" panose="02020603050405020304" pitchFamily="18" charset="0"/>
              </a:rPr>
              <a:t>рекомендуют продукты, богатые растительными 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животными белками. Белок необходим для выработки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химических субстанций, возбуждающих мозг, ускоряющих</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реакцию и процессы мышления, повышающих умственную</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энергию. Богатые им продукты способствуют наполнению</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крови аминокислотами, не только стимулирующими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мозговую активность, но и необходимыми нервам. Это</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мясо, птица и рыба. Кстати, а в рыбе также содержится йод,</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который улучшает ясность ума. Содержится белок в рисе,</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горохе, красной фасоли и чечевице.</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Вариант полноценного обеда</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t="39973" r="61023"/>
          <a:stretch/>
        </p:blipFill>
        <p:spPr>
          <a:xfrm>
            <a:off x="886692" y="2685010"/>
            <a:ext cx="3801687" cy="3732415"/>
          </a:xfrm>
          <a:prstGeom prst="rect">
            <a:avLst/>
          </a:prstGeom>
        </p:spPr>
      </p:pic>
      <p:sp>
        <p:nvSpPr>
          <p:cNvPr id="5" name="Овальная выноска 4"/>
          <p:cNvSpPr/>
          <p:nvPr/>
        </p:nvSpPr>
        <p:spPr>
          <a:xfrm>
            <a:off x="1346662" y="307572"/>
            <a:ext cx="3108960" cy="2078182"/>
          </a:xfrm>
          <a:prstGeom prst="wedgeEllipse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kk-KZ" sz="4400" b="1" dirty="0" smtClean="0">
                <a:solidFill>
                  <a:schemeClr val="bg1"/>
                </a:solidFill>
                <a:latin typeface="Times New Roman" panose="02020603050405020304" pitchFamily="18" charset="0"/>
                <a:cs typeface="Times New Roman" panose="02020603050405020304" pitchFamily="18" charset="0"/>
              </a:rPr>
              <a:t>Обед</a:t>
            </a:r>
            <a:endParaRPr lang="ru-RU"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800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1294" y="273892"/>
            <a:ext cx="5444634" cy="6176783"/>
          </a:xfrm>
        </p:spPr>
        <p:txBody>
          <a:bodyPr>
            <a:noAutofit/>
          </a:bodyPr>
          <a:lstStyle/>
          <a:p>
            <a:pPr marL="285750" indent="-285750">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Если нет необходимости стимулировать энергию для</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умственной работы в ночное время, не стоит, в</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отличие от обеда, налегать на бифштекс или рыбу.</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Вместо них хороши углеводы, которые наиболее</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благоприятно действуют незадолго до сна. Они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являются «поставщиком» глюкозы, необходимой для</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питания нашего мозга. Нужные углеводы мозг</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получает из круп и всех овощей, за исключением,</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свеклы и </a:t>
            </a:r>
            <a:r>
              <a:rPr lang="ru-RU" sz="1400" dirty="0" smtClean="0">
                <a:latin typeface="Times New Roman" panose="02020603050405020304" pitchFamily="18" charset="0"/>
                <a:cs typeface="Times New Roman" panose="02020603050405020304" pitchFamily="18" charset="0"/>
              </a:rPr>
              <a:t>моркови. </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Также </a:t>
            </a:r>
            <a:r>
              <a:rPr lang="ru-RU" sz="1400" dirty="0">
                <a:latin typeface="Times New Roman" panose="02020603050405020304" pitchFamily="18" charset="0"/>
                <a:cs typeface="Times New Roman" panose="02020603050405020304" pitchFamily="18" charset="0"/>
              </a:rPr>
              <a:t>во время сессии не стоит забывать и о других</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полезных </a:t>
            </a:r>
            <a:r>
              <a:rPr lang="ru-RU" sz="1400" dirty="0" smtClean="0">
                <a:latin typeface="Times New Roman" panose="02020603050405020304" pitchFamily="18" charset="0"/>
                <a:cs typeface="Times New Roman" panose="02020603050405020304" pitchFamily="18" charset="0"/>
              </a:rPr>
              <a:t>продуктах.</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Стоит </a:t>
            </a:r>
            <a:r>
              <a:rPr lang="ru-RU" sz="1400" dirty="0">
                <a:latin typeface="Times New Roman" panose="02020603050405020304" pitchFamily="18" charset="0"/>
                <a:cs typeface="Times New Roman" panose="02020603050405020304" pitchFamily="18" charset="0"/>
              </a:rPr>
              <a:t>обратить особое внимание на чернику, она</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богата антиоксидантами и другими полезными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веществами. А памяти помогут такие продукты, как</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ананас и авокадо. Первый необходим, что бы</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удерживать в памяти большой объем информации.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Второе же служит источником для кратковременной</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памяти. Апельсин включает в себя клетчатку,</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растительные вещества, минералы, бета-каротин,</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кальций и, конечно, витамин С. Последний, надо</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сказать, также в достаточном количестве содержится в</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черной </a:t>
            </a:r>
            <a:r>
              <a:rPr lang="ru-RU" sz="1400" dirty="0" smtClean="0">
                <a:latin typeface="Times New Roman" panose="02020603050405020304" pitchFamily="18" charset="0"/>
                <a:cs typeface="Times New Roman" panose="02020603050405020304" pitchFamily="18" charset="0"/>
              </a:rPr>
              <a:t>смородине.</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Брокколи</a:t>
            </a:r>
            <a:r>
              <a:rPr lang="ru-RU" sz="1400" dirty="0">
                <a:latin typeface="Times New Roman" panose="02020603050405020304" pitchFamily="18" charset="0"/>
                <a:cs typeface="Times New Roman" panose="02020603050405020304" pitchFamily="18" charset="0"/>
              </a:rPr>
              <a:t>, яблоки, груши и виноград содержат бор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когда его не хватает, снижается активность мозга.</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Брокколи также служат источником витамина К,</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улучшающим познавательную функцию мозга</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80704" y="2959331"/>
            <a:ext cx="5281352" cy="3777622"/>
          </a:xfrm>
        </p:spPr>
        <p:txBody>
          <a:bodyPr>
            <a:noAutofit/>
          </a:bodyPr>
          <a:lstStyle/>
          <a:p>
            <a:r>
              <a:rPr lang="ru-RU" sz="1400" dirty="0">
                <a:solidFill>
                  <a:schemeClr val="tx1"/>
                </a:solidFill>
                <a:latin typeface="Times New Roman" panose="02020603050405020304" pitchFamily="18" charset="0"/>
                <a:cs typeface="Times New Roman" panose="02020603050405020304" pitchFamily="18" charset="0"/>
              </a:rPr>
              <a:t>Во время учебы стоит минимально</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употреблять сахар и кофеин: вещества,</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содержащиеся в кофе стимулируют</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психическую активность лишь в</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умеренных дозах. Но от трех-четырех</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чашек человек рискует утратить</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хорошую реакцию и ясность ума. Кроме</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того, известно, что кофеин оказывает</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заметное мочегонное действие. Так что</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перед экзаменом от кофеина и вовсе</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лучше отказаться.</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Оптимальными </a:t>
            </a:r>
            <a:r>
              <a:rPr lang="ru-RU" sz="1400" dirty="0">
                <a:solidFill>
                  <a:schemeClr val="tx1"/>
                </a:solidFill>
                <a:latin typeface="Times New Roman" panose="02020603050405020304" pitchFamily="18" charset="0"/>
                <a:cs typeface="Times New Roman" panose="02020603050405020304" pitchFamily="18" charset="0"/>
              </a:rPr>
              <a:t>«мозговыми»</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напитками будут натуральные соки,</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зелёный чай с антиоксидантами, вода и</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молоко.</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3246118" y="902035"/>
            <a:ext cx="2676699" cy="1957862"/>
          </a:xfrm>
          <a:prstGeom prst="rect">
            <a:avLst/>
          </a:prstGeom>
          <a:ln>
            <a:noFill/>
          </a:ln>
          <a:effectLst>
            <a:softEdge rad="112500"/>
          </a:effectLst>
        </p:spPr>
      </p:pic>
      <p:sp>
        <p:nvSpPr>
          <p:cNvPr id="6" name="TextBox 5"/>
          <p:cNvSpPr txBox="1"/>
          <p:nvPr/>
        </p:nvSpPr>
        <p:spPr>
          <a:xfrm>
            <a:off x="2139312" y="251789"/>
            <a:ext cx="2676699"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kk-KZ" sz="3200" b="1" dirty="0" smtClean="0">
                <a:solidFill>
                  <a:srgbClr val="C00000"/>
                </a:solidFill>
                <a:latin typeface="Times New Roman" panose="02020603050405020304" pitchFamily="18" charset="0"/>
                <a:cs typeface="Times New Roman" panose="02020603050405020304" pitchFamily="18" charset="0"/>
              </a:rPr>
              <a:t>Ужин</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773085" y="802602"/>
            <a:ext cx="2510440" cy="2156729"/>
          </a:xfrm>
          <a:prstGeom prst="rect">
            <a:avLst/>
          </a:prstGeom>
          <a:ln>
            <a:noFill/>
          </a:ln>
          <a:effectLst>
            <a:softEdge rad="112500"/>
          </a:effectLst>
        </p:spPr>
      </p:pic>
    </p:spTree>
    <p:extLst>
      <p:ext uri="{BB962C8B-B14F-4D97-AF65-F5344CB8AC3E}">
        <p14:creationId xmlns:p14="http://schemas.microsoft.com/office/powerpoint/2010/main" val="4134034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0411" y="914621"/>
            <a:ext cx="3838575" cy="2004790"/>
          </a:xfrm>
        </p:spPr>
        <p:txBody>
          <a:bodyPr>
            <a:noAutofit/>
          </a:bodyPr>
          <a:lstStyle/>
          <a:p>
            <a:r>
              <a:rPr lang="ru-RU" sz="1600" b="1" i="1" u="sng" dirty="0">
                <a:solidFill>
                  <a:srgbClr val="C00000"/>
                </a:solidFill>
                <a:latin typeface="Times New Roman" panose="02020603050405020304" pitchFamily="18" charset="0"/>
                <a:cs typeface="Times New Roman" panose="02020603050405020304" pitchFamily="18" charset="0"/>
              </a:rPr>
              <a:t>Продукты для памяти, внимания и</a:t>
            </a:r>
            <a:br>
              <a:rPr lang="ru-RU" sz="1600" b="1" i="1" u="sng" dirty="0">
                <a:solidFill>
                  <a:srgbClr val="C00000"/>
                </a:solidFill>
                <a:latin typeface="Times New Roman" panose="02020603050405020304" pitchFamily="18" charset="0"/>
                <a:cs typeface="Times New Roman" panose="02020603050405020304" pitchFamily="18" charset="0"/>
              </a:rPr>
            </a:br>
            <a:r>
              <a:rPr lang="ru-RU" sz="1600" b="1" i="1" u="sng" dirty="0">
                <a:solidFill>
                  <a:srgbClr val="C00000"/>
                </a:solidFill>
                <a:latin typeface="Times New Roman" panose="02020603050405020304" pitchFamily="18" charset="0"/>
                <a:cs typeface="Times New Roman" panose="02020603050405020304" pitchFamily="18" charset="0"/>
              </a:rPr>
              <a:t>стрессоустойчивости</a:t>
            </a:r>
            <a:br>
              <a:rPr lang="ru-RU" sz="1600" b="1" i="1" u="sng" dirty="0">
                <a:solidFill>
                  <a:srgbClr val="C00000"/>
                </a:solidFill>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Лецитин. Он улучшает память и </a:t>
            </a:r>
            <a:r>
              <a:rPr lang="ru-RU" sz="1600" dirty="0" smtClean="0">
                <a:latin typeface="Times New Roman" panose="02020603050405020304" pitchFamily="18" charset="0"/>
                <a:cs typeface="Times New Roman" panose="02020603050405020304" pitchFamily="18" charset="0"/>
              </a:rPr>
              <a:t>внимание, повышает </a:t>
            </a:r>
            <a:r>
              <a:rPr lang="ru-RU" sz="1600" dirty="0">
                <a:latin typeface="Times New Roman" panose="02020603050405020304" pitchFamily="18" charset="0"/>
                <a:cs typeface="Times New Roman" panose="02020603050405020304" pitchFamily="18" charset="0"/>
              </a:rPr>
              <a:t>стрессоустойчивость 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работоспособность. Поэтому во время </a:t>
            </a:r>
            <a:r>
              <a:rPr lang="ru-RU" sz="1600" dirty="0" smtClean="0">
                <a:latin typeface="Times New Roman" panose="02020603050405020304" pitchFamily="18" charset="0"/>
                <a:cs typeface="Times New Roman" panose="02020603050405020304" pitchFamily="18" charset="0"/>
              </a:rPr>
              <a:t>экзаменов желательно </a:t>
            </a:r>
            <a:r>
              <a:rPr lang="ru-RU" sz="1600" dirty="0">
                <a:latin typeface="Times New Roman" panose="02020603050405020304" pitchFamily="18" charset="0"/>
                <a:cs typeface="Times New Roman" panose="02020603050405020304" pitchFamily="18" charset="0"/>
              </a:rPr>
              <a:t>включить в рацион яйца, </a:t>
            </a:r>
            <a:r>
              <a:rPr lang="ru-RU" sz="1600" dirty="0" smtClean="0">
                <a:latin typeface="Times New Roman" panose="02020603050405020304" pitchFamily="18" charset="0"/>
                <a:cs typeface="Times New Roman" panose="02020603050405020304" pitchFamily="18" charset="0"/>
              </a:rPr>
              <a:t>печень, икру</a:t>
            </a:r>
            <a:r>
              <a:rPr lang="ru-RU" sz="1600" dirty="0">
                <a:latin typeface="Times New Roman" panose="02020603050405020304" pitchFamily="18" charset="0"/>
                <a:cs typeface="Times New Roman" panose="02020603050405020304" pitchFamily="18" charset="0"/>
              </a:rPr>
              <a:t>, мясо кролика, сельдь, </a:t>
            </a:r>
            <a:r>
              <a:rPr lang="ru-RU" sz="1600" dirty="0" smtClean="0">
                <a:latin typeface="Times New Roman" panose="02020603050405020304" pitchFamily="18" charset="0"/>
                <a:cs typeface="Times New Roman" panose="02020603050405020304" pitchFamily="18" charset="0"/>
              </a:rPr>
              <a:t>нерафинированные растительные </a:t>
            </a:r>
            <a:r>
              <a:rPr lang="ru-RU" sz="1600" dirty="0">
                <a:latin typeface="Times New Roman" panose="02020603050405020304" pitchFamily="18" charset="0"/>
                <a:cs typeface="Times New Roman" panose="02020603050405020304" pitchFamily="18" charset="0"/>
              </a:rPr>
              <a:t>масла. Не забывай также </a:t>
            </a:r>
            <a:r>
              <a:rPr lang="ru-RU" sz="1600" dirty="0" smtClean="0">
                <a:latin typeface="Times New Roman" panose="02020603050405020304" pitchFamily="18" charset="0"/>
                <a:cs typeface="Times New Roman" panose="02020603050405020304" pitchFamily="18" charset="0"/>
              </a:rPr>
              <a:t>про гречку</a:t>
            </a:r>
            <a:r>
              <a:rPr lang="ru-RU" sz="1600" dirty="0">
                <a:latin typeface="Times New Roman" panose="02020603050405020304" pitchFamily="18" charset="0"/>
                <a:cs typeface="Times New Roman" panose="02020603050405020304" pitchFamily="18" charset="0"/>
              </a:rPr>
              <a:t>, куриное мясо, говядину, </a:t>
            </a:r>
            <a:r>
              <a:rPr lang="ru-RU" sz="1600" dirty="0" smtClean="0">
                <a:latin typeface="Times New Roman" panose="02020603050405020304" pitchFamily="18" charset="0"/>
                <a:cs typeface="Times New Roman" panose="02020603050405020304" pitchFamily="18" charset="0"/>
              </a:rPr>
              <a:t>баранину, </a:t>
            </a:r>
            <a:r>
              <a:rPr lang="ru-RU" sz="1600" dirty="0">
                <a:latin typeface="Times New Roman" panose="02020603050405020304" pitchFamily="18" charset="0"/>
                <a:cs typeface="Times New Roman" panose="02020603050405020304" pitchFamily="18" charset="0"/>
              </a:rPr>
              <a:t>пшеничные отруби и зёрна, </a:t>
            </a:r>
            <a:r>
              <a:rPr lang="ru-RU" sz="1600" dirty="0" smtClean="0">
                <a:latin typeface="Times New Roman" panose="02020603050405020304" pitchFamily="18" charset="0"/>
                <a:cs typeface="Times New Roman" panose="02020603050405020304" pitchFamily="18" charset="0"/>
              </a:rPr>
              <a:t>салат,  бобовые</a:t>
            </a:r>
            <a:r>
              <a:rPr lang="ru-RU" sz="1600" dirty="0">
                <a:latin typeface="Times New Roman" panose="02020603050405020304" pitchFamily="18" charset="0"/>
                <a:cs typeface="Times New Roman" panose="02020603050405020304" pitchFamily="18" charset="0"/>
              </a:rPr>
              <a:t>, рыбу и молочные продукты.</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29980" y="738187"/>
            <a:ext cx="4632646" cy="4362449"/>
          </a:xfrm>
        </p:spPr>
        <p:txBody>
          <a:bodyPr>
            <a:normAutofit/>
          </a:bodyPr>
          <a:lstStyle/>
          <a:p>
            <a:r>
              <a:rPr lang="ru-RU" sz="2000" b="1" i="1" u="sng" dirty="0">
                <a:solidFill>
                  <a:srgbClr val="C00000"/>
                </a:solidFill>
                <a:latin typeface="Times New Roman" panose="02020603050405020304" pitchFamily="18" charset="0"/>
                <a:cs typeface="Times New Roman" panose="02020603050405020304" pitchFamily="18" charset="0"/>
              </a:rPr>
              <a:t>Продукты для интеллекта</a:t>
            </a:r>
            <a:r>
              <a:rPr lang="ru-RU" sz="2000" b="1" i="1" u="sng" dirty="0">
                <a:solidFill>
                  <a:srgbClr val="C00000"/>
                </a:solidFill>
                <a:latin typeface="Times New Roman" panose="02020603050405020304" pitchFamily="18" charset="0"/>
                <a:cs typeface="Times New Roman" panose="02020603050405020304" pitchFamily="18" charset="0"/>
              </a:rPr>
              <a:t/>
            </a:r>
            <a:br>
              <a:rPr lang="ru-RU" sz="2000" b="1" i="1" u="sng" dirty="0">
                <a:solidFill>
                  <a:srgbClr val="C00000"/>
                </a:solidFill>
                <a:latin typeface="Times New Roman" panose="02020603050405020304" pitchFamily="18" charset="0"/>
                <a:cs typeface="Times New Roman" panose="02020603050405020304" pitchFamily="18" charset="0"/>
              </a:rPr>
            </a:br>
            <a:endParaRPr lang="ru-RU" sz="2000" b="1" i="1" u="sng" dirty="0" smtClean="0">
              <a:solidFill>
                <a:srgbClr val="C00000"/>
              </a:solidFill>
              <a:latin typeface="Times New Roman" panose="02020603050405020304" pitchFamily="18" charset="0"/>
              <a:cs typeface="Times New Roman" panose="02020603050405020304" pitchFamily="18" charset="0"/>
            </a:endParaRPr>
          </a:p>
          <a:p>
            <a:r>
              <a:rPr lang="ru-RU" sz="1600" dirty="0" smtClean="0">
                <a:solidFill>
                  <a:schemeClr val="tx1"/>
                </a:solidFill>
                <a:latin typeface="Times New Roman" panose="02020603050405020304" pitchFamily="18" charset="0"/>
                <a:cs typeface="Times New Roman" panose="02020603050405020304" pitchFamily="18" charset="0"/>
              </a:rPr>
              <a:t>Чтобы </a:t>
            </a:r>
            <a:r>
              <a:rPr lang="ru-RU" sz="1600" dirty="0">
                <a:solidFill>
                  <a:schemeClr val="tx1"/>
                </a:solidFill>
                <a:latin typeface="Times New Roman" panose="02020603050405020304" pitchFamily="18" charset="0"/>
                <a:cs typeface="Times New Roman" panose="02020603050405020304" pitchFamily="18" charset="0"/>
              </a:rPr>
              <a:t>развивать интеллектуальные </a:t>
            </a:r>
            <a:r>
              <a:rPr lang="ru-RU" sz="1600" dirty="0" smtClean="0">
                <a:solidFill>
                  <a:schemeClr val="tx1"/>
                </a:solidFill>
                <a:latin typeface="Times New Roman" panose="02020603050405020304" pitchFamily="18" charset="0"/>
                <a:cs typeface="Times New Roman" panose="02020603050405020304" pitchFamily="18" charset="0"/>
              </a:rPr>
              <a:t>способности, нужно </a:t>
            </a:r>
            <a:r>
              <a:rPr lang="ru-RU" sz="1600" dirty="0">
                <a:solidFill>
                  <a:schemeClr val="tx1"/>
                </a:solidFill>
                <a:latin typeface="Times New Roman" panose="02020603050405020304" pitchFamily="18" charset="0"/>
                <a:cs typeface="Times New Roman" panose="02020603050405020304" pitchFamily="18" charset="0"/>
              </a:rPr>
              <a:t>не только тренировать мозг. Важно </a:t>
            </a:r>
            <a:r>
              <a:rPr lang="ru-RU" sz="1600" dirty="0" smtClean="0">
                <a:solidFill>
                  <a:schemeClr val="tx1"/>
                </a:solidFill>
                <a:latin typeface="Times New Roman" panose="02020603050405020304" pitchFamily="18" charset="0"/>
                <a:cs typeface="Times New Roman" panose="02020603050405020304" pitchFamily="18" charset="0"/>
              </a:rPr>
              <a:t>ещё, чтобы </a:t>
            </a:r>
            <a:r>
              <a:rPr lang="ru-RU" sz="1600" dirty="0">
                <a:solidFill>
                  <a:schemeClr val="tx1"/>
                </a:solidFill>
                <a:latin typeface="Times New Roman" panose="02020603050405020304" pitchFamily="18" charset="0"/>
                <a:cs typeface="Times New Roman" panose="02020603050405020304" pitchFamily="18" charset="0"/>
              </a:rPr>
              <a:t>в организм регулярно попадал </a:t>
            </a:r>
            <a:r>
              <a:rPr lang="ru-RU" sz="1600" dirty="0" err="1" smtClean="0">
                <a:solidFill>
                  <a:schemeClr val="tx1"/>
                </a:solidFill>
                <a:latin typeface="Times New Roman" panose="02020603050405020304" pitchFamily="18" charset="0"/>
                <a:cs typeface="Times New Roman" panose="02020603050405020304" pitchFamily="18" charset="0"/>
              </a:rPr>
              <a:t>коэнзим</a:t>
            </a:r>
            <a:r>
              <a:rPr lang="ru-RU" sz="1600" dirty="0" smtClean="0">
                <a:solidFill>
                  <a:schemeClr val="tx1"/>
                </a:solidFill>
                <a:latin typeface="Times New Roman" panose="02020603050405020304" pitchFamily="18" charset="0"/>
                <a:cs typeface="Times New Roman" panose="02020603050405020304" pitchFamily="18" charset="0"/>
              </a:rPr>
              <a:t> Q10</a:t>
            </a:r>
            <a:r>
              <a:rPr lang="ru-RU" sz="1600" dirty="0">
                <a:solidFill>
                  <a:schemeClr val="tx1"/>
                </a:solidFill>
                <a:latin typeface="Times New Roman" panose="02020603050405020304" pitchFamily="18" charset="0"/>
                <a:cs typeface="Times New Roman" panose="02020603050405020304" pitchFamily="18" charset="0"/>
              </a:rPr>
              <a:t>. Считается, что он предупреждает </a:t>
            </a:r>
            <a:r>
              <a:rPr lang="ru-RU" sz="1600" dirty="0" smtClean="0">
                <a:solidFill>
                  <a:schemeClr val="tx1"/>
                </a:solidFill>
                <a:latin typeface="Times New Roman" panose="02020603050405020304" pitchFamily="18" charset="0"/>
                <a:cs typeface="Times New Roman" panose="02020603050405020304" pitchFamily="18" charset="0"/>
              </a:rPr>
              <a:t>многие неврологические </a:t>
            </a:r>
            <a:r>
              <a:rPr lang="ru-RU" sz="1600" dirty="0">
                <a:solidFill>
                  <a:schemeClr val="tx1"/>
                </a:solidFill>
                <a:latin typeface="Times New Roman" panose="02020603050405020304" pitchFamily="18" charset="0"/>
                <a:cs typeface="Times New Roman" panose="02020603050405020304" pitchFamily="18" charset="0"/>
              </a:rPr>
              <a:t>заболевания. Поэтому </a:t>
            </a:r>
            <a:r>
              <a:rPr lang="ru-RU" sz="1600" dirty="0" smtClean="0">
                <a:solidFill>
                  <a:schemeClr val="tx1"/>
                </a:solidFill>
                <a:latin typeface="Times New Roman" panose="02020603050405020304" pitchFamily="18" charset="0"/>
                <a:cs typeface="Times New Roman" panose="02020603050405020304" pitchFamily="18" charset="0"/>
              </a:rPr>
              <a:t>заведи приятную </a:t>
            </a:r>
            <a:r>
              <a:rPr lang="ru-RU" sz="1600" dirty="0">
                <a:solidFill>
                  <a:schemeClr val="tx1"/>
                </a:solidFill>
                <a:latin typeface="Times New Roman" panose="02020603050405020304" pitchFamily="18" charset="0"/>
                <a:cs typeface="Times New Roman" panose="02020603050405020304" pitchFamily="18" charset="0"/>
              </a:rPr>
              <a:t>привычку покупать себе </a:t>
            </a:r>
            <a:r>
              <a:rPr lang="ru-RU" sz="1600" dirty="0" smtClean="0">
                <a:solidFill>
                  <a:schemeClr val="tx1"/>
                </a:solidFill>
                <a:latin typeface="Times New Roman" panose="02020603050405020304" pitchFamily="18" charset="0"/>
                <a:cs typeface="Times New Roman" panose="02020603050405020304" pitchFamily="18" charset="0"/>
              </a:rPr>
              <a:t>говядину, сельдь</a:t>
            </a:r>
            <a:r>
              <a:rPr lang="ru-RU" sz="1600" dirty="0">
                <a:solidFill>
                  <a:schemeClr val="tx1"/>
                </a:solidFill>
                <a:latin typeface="Times New Roman" panose="02020603050405020304" pitchFamily="18" charset="0"/>
                <a:cs typeface="Times New Roman" panose="02020603050405020304" pitchFamily="18" charset="0"/>
              </a:rPr>
              <a:t>, форель, арахис, кунжут или фисташки.</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Если вдруг их не оказалось на кухне, подойдут</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продукты с чуть меньшим содержанием Q10:</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брокколи, апельсины, клубника и яйца.</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Стрелка вниз 3"/>
          <p:cNvSpPr/>
          <p:nvPr/>
        </p:nvSpPr>
        <p:spPr>
          <a:xfrm>
            <a:off x="10277475" y="400050"/>
            <a:ext cx="1790700" cy="6029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rot="5400000">
            <a:off x="9439277" y="2790625"/>
            <a:ext cx="3181350" cy="830997"/>
          </a:xfrm>
          <a:prstGeom prst="rect">
            <a:avLst/>
          </a:prstGeom>
          <a:noFill/>
        </p:spPr>
        <p:txBody>
          <a:bodyPr wrap="square" rtlCol="0">
            <a:spAutoFit/>
          </a:bodyPr>
          <a:lstStyle/>
          <a:p>
            <a:r>
              <a:rPr lang="ru-RU" sz="2400" b="1" dirty="0">
                <a:solidFill>
                  <a:schemeClr val="bg1"/>
                </a:solidFill>
                <a:latin typeface="Times New Roman" panose="02020603050405020304" pitchFamily="18" charset="0"/>
                <a:cs typeface="Times New Roman" panose="02020603050405020304" pitchFamily="18" charset="0"/>
              </a:rPr>
              <a:t>Продукты для мозга</a:t>
            </a:r>
            <a:br>
              <a:rPr lang="ru-RU" sz="2400" b="1" dirty="0">
                <a:solidFill>
                  <a:schemeClr val="bg1"/>
                </a:solidFill>
                <a:latin typeface="Times New Roman" panose="02020603050405020304" pitchFamily="18" charset="0"/>
                <a:cs typeface="Times New Roman" panose="02020603050405020304" pitchFamily="18" charset="0"/>
              </a:rPr>
            </a:br>
            <a:endParaRPr lang="ru-RU" sz="2400" b="1" dirty="0">
              <a:solidFill>
                <a:schemeClr val="bg1"/>
              </a:solidFill>
            </a:endParaRPr>
          </a:p>
        </p:txBody>
      </p:sp>
      <p:pic>
        <p:nvPicPr>
          <p:cNvPr id="6" name="Рисунок 5"/>
          <p:cNvPicPr>
            <a:picLocks noChangeAspect="1"/>
          </p:cNvPicPr>
          <p:nvPr/>
        </p:nvPicPr>
        <p:blipFill>
          <a:blip r:embed="rId2"/>
          <a:stretch>
            <a:fillRect/>
          </a:stretch>
        </p:blipFill>
        <p:spPr>
          <a:xfrm>
            <a:off x="1536221" y="4539624"/>
            <a:ext cx="3845404" cy="1995197"/>
          </a:xfrm>
          <a:prstGeom prst="rect">
            <a:avLst/>
          </a:prstGeom>
          <a:ln>
            <a:noFill/>
          </a:ln>
          <a:effectLst>
            <a:softEdge rad="112500"/>
          </a:effectLst>
        </p:spPr>
      </p:pic>
      <p:pic>
        <p:nvPicPr>
          <p:cNvPr id="7" name="Рисунок 6"/>
          <p:cNvPicPr>
            <a:picLocks noChangeAspect="1"/>
          </p:cNvPicPr>
          <p:nvPr/>
        </p:nvPicPr>
        <p:blipFill>
          <a:blip r:embed="rId3"/>
          <a:stretch>
            <a:fillRect/>
          </a:stretch>
        </p:blipFill>
        <p:spPr>
          <a:xfrm>
            <a:off x="6491286" y="4539624"/>
            <a:ext cx="3262313" cy="1956426"/>
          </a:xfrm>
          <a:prstGeom prst="rect">
            <a:avLst/>
          </a:prstGeom>
          <a:ln>
            <a:noFill/>
          </a:ln>
          <a:effectLst>
            <a:softEdge rad="112500"/>
          </a:effectLst>
        </p:spPr>
      </p:pic>
    </p:spTree>
    <p:extLst>
      <p:ext uri="{BB962C8B-B14F-4D97-AF65-F5344CB8AC3E}">
        <p14:creationId xmlns:p14="http://schemas.microsoft.com/office/powerpoint/2010/main" val="308891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1301" y="459010"/>
            <a:ext cx="9231312" cy="1280890"/>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Плохое настроение или </a:t>
            </a:r>
            <a:r>
              <a:rPr lang="ru-RU" b="1" dirty="0" smtClean="0">
                <a:solidFill>
                  <a:srgbClr val="FF0000"/>
                </a:solidFill>
                <a:latin typeface="Times New Roman" panose="02020603050405020304" pitchFamily="18" charset="0"/>
                <a:cs typeface="Times New Roman" panose="02020603050405020304" pitchFamily="18" charset="0"/>
              </a:rPr>
              <a:t>депрессия</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92200" y="1625600"/>
            <a:ext cx="6362700" cy="5054600"/>
          </a:xfrm>
        </p:spPr>
        <p:txBody>
          <a:bodyPr>
            <a:normAutofit/>
          </a:bodyPr>
          <a:lstStyle/>
          <a:p>
            <a:r>
              <a:rPr lang="ru-RU" b="1" i="1" u="sng" dirty="0" err="1" smtClean="0">
                <a:solidFill>
                  <a:srgbClr val="FF0000"/>
                </a:solidFill>
                <a:latin typeface="Times New Roman" panose="02020603050405020304" pitchFamily="18" charset="0"/>
                <a:cs typeface="Times New Roman" panose="02020603050405020304" pitchFamily="18" charset="0"/>
              </a:rPr>
              <a:t>Причина.</a:t>
            </a:r>
            <a:r>
              <a:rPr lang="ru-RU" dirty="0" err="1" smtClean="0">
                <a:latin typeface="Times New Roman" panose="02020603050405020304" pitchFamily="18" charset="0"/>
                <a:cs typeface="Times New Roman" panose="02020603050405020304" pitchFamily="18" charset="0"/>
              </a:rPr>
              <a:t>Хандра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часто сигнализирует от нехватки жирных</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кислот омега-3 и витаминов группы В, особенно В6, B12 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фолиевой </a:t>
            </a:r>
            <a:r>
              <a:rPr lang="ru-RU" dirty="0" smtClean="0">
                <a:latin typeface="Times New Roman" panose="02020603050405020304" pitchFamily="18" charset="0"/>
                <a:cs typeface="Times New Roman" panose="02020603050405020304" pitchFamily="18" charset="0"/>
              </a:rPr>
              <a:t>кислоты.</a:t>
            </a:r>
          </a:p>
          <a:p>
            <a:r>
              <a:rPr lang="ru-RU" b="1" i="1" u="sng" dirty="0" smtClean="0">
                <a:solidFill>
                  <a:srgbClr val="FF0000"/>
                </a:solidFill>
                <a:latin typeface="Times New Roman" panose="02020603050405020304" pitchFamily="18" charset="0"/>
                <a:cs typeface="Times New Roman" panose="02020603050405020304" pitchFamily="18" charset="0"/>
              </a:rPr>
              <a:t>Решение</a:t>
            </a:r>
            <a:r>
              <a:rPr lang="ru-RU" b="1" i="1" u="sng"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2-3 раза в неделю ешьте рыбу (тем самым вы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обеспечите организм жирными кислотами омега-3 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витамином B12, два раза в день – богатые фолиевой</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кислотой зелень или бобовые, и несколько раз в день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продукты, содержащие витамин В6 (к ним относятся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бананы, спаржа и бобовые</a:t>
            </a:r>
            <a:r>
              <a:rPr lang="ru-RU" dirty="0" smtClean="0">
                <a:latin typeface="Times New Roman" panose="02020603050405020304" pitchFamily="18" charset="0"/>
                <a:cs typeface="Times New Roman" panose="02020603050405020304" pitchFamily="18" charset="0"/>
              </a:rPr>
              <a:t>).</a:t>
            </a:r>
          </a:p>
          <a:p>
            <a:r>
              <a:rPr lang="ru-RU" b="1" i="1" u="sng" dirty="0" smtClean="0">
                <a:solidFill>
                  <a:srgbClr val="FF0000"/>
                </a:solidFill>
                <a:latin typeface="Times New Roman" panose="02020603050405020304" pitchFamily="18" charset="0"/>
                <a:cs typeface="Times New Roman" panose="02020603050405020304" pitchFamily="18" charset="0"/>
              </a:rPr>
              <a:t>Лучший </a:t>
            </a:r>
            <a:r>
              <a:rPr lang="ru-RU" b="1" i="1" u="sng" dirty="0">
                <a:solidFill>
                  <a:srgbClr val="FF0000"/>
                </a:solidFill>
                <a:latin typeface="Times New Roman" panose="02020603050405020304" pitchFamily="18" charset="0"/>
                <a:cs typeface="Times New Roman" panose="02020603050405020304" pitchFamily="18" charset="0"/>
              </a:rPr>
              <a:t>выбор. </a:t>
            </a:r>
            <a:r>
              <a:rPr lang="ru-RU" dirty="0">
                <a:latin typeface="Times New Roman" panose="02020603050405020304" pitchFamily="18" charset="0"/>
                <a:cs typeface="Times New Roman" panose="02020603050405020304" pitchFamily="18" charset="0"/>
              </a:rPr>
              <a:t>Суп-пюре из морепродуктов; бутерброды с</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красной рыбой; салат из шпината с ананасом и клюквой;</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гороховый и фасолевый супы; чечевица с овощами;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запеченная форель; курица с салатом из огурцов 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помидоров.</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785100" y="4191000"/>
            <a:ext cx="3924300" cy="2184400"/>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7785100" y="1739900"/>
            <a:ext cx="3924300" cy="2209800"/>
          </a:xfrm>
          <a:prstGeom prst="rect">
            <a:avLst/>
          </a:prstGeom>
          <a:ln>
            <a:noFill/>
          </a:ln>
          <a:effectLst>
            <a:softEdge rad="112500"/>
          </a:effectLst>
        </p:spPr>
      </p:pic>
    </p:spTree>
    <p:extLst>
      <p:ext uri="{BB962C8B-B14F-4D97-AF65-F5344CB8AC3E}">
        <p14:creationId xmlns:p14="http://schemas.microsoft.com/office/powerpoint/2010/main" val="64635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3125" y="319310"/>
            <a:ext cx="8911687" cy="1280890"/>
          </a:xfrm>
        </p:spPr>
        <p:txBody>
          <a:bodyPr>
            <a:noAutofit/>
          </a:bodyPr>
          <a:lstStyle/>
          <a:p>
            <a:r>
              <a:rPr lang="ru-RU" sz="4800" b="1" dirty="0">
                <a:solidFill>
                  <a:srgbClr val="FF0000"/>
                </a:solidFill>
                <a:latin typeface="Times New Roman" panose="02020603050405020304" pitchFamily="18" charset="0"/>
                <a:cs typeface="Times New Roman" panose="02020603050405020304" pitchFamily="18" charset="0"/>
              </a:rPr>
              <a:t>Упадок сил усталость</a:t>
            </a:r>
            <a:br>
              <a:rPr lang="ru-RU" sz="4800" b="1" dirty="0">
                <a:solidFill>
                  <a:srgbClr val="FF0000"/>
                </a:solidFill>
                <a:latin typeface="Times New Roman" panose="02020603050405020304" pitchFamily="18" charset="0"/>
                <a:cs typeface="Times New Roman" panose="02020603050405020304" pitchFamily="18" charset="0"/>
              </a:rPr>
            </a:br>
            <a:endParaRPr lang="ru-RU" sz="4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28700" y="1282700"/>
            <a:ext cx="10629900" cy="3777622"/>
          </a:xfrm>
        </p:spPr>
        <p:txBody>
          <a:bodyPr>
            <a:noAutofit/>
          </a:bodyPr>
          <a:lstStyle/>
          <a:p>
            <a:r>
              <a:rPr lang="ru-RU" sz="2400" b="1" i="1" u="sng" dirty="0" smtClean="0">
                <a:solidFill>
                  <a:srgbClr val="FF0000"/>
                </a:solidFill>
                <a:latin typeface="Times New Roman" panose="02020603050405020304" pitchFamily="18" charset="0"/>
                <a:cs typeface="Times New Roman" panose="02020603050405020304" pitchFamily="18" charset="0"/>
              </a:rPr>
              <a:t>Причина</a:t>
            </a:r>
            <a:r>
              <a:rPr lang="ru-RU" sz="2400" b="1" i="1" u="sng" dirty="0">
                <a:solidFill>
                  <a:srgbClr val="FF0000"/>
                </a:solidFill>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Виной всему может быть диета с </a:t>
            </a:r>
            <a:r>
              <a:rPr lang="ru-RU" sz="2400" dirty="0" smtClean="0">
                <a:latin typeface="Times New Roman" panose="02020603050405020304" pitchFamily="18" charset="0"/>
                <a:cs typeface="Times New Roman" panose="02020603050405020304" pitchFamily="18" charset="0"/>
              </a:rPr>
              <a:t>низким содержанием </a:t>
            </a:r>
            <a:r>
              <a:rPr lang="ru-RU" sz="2400" dirty="0">
                <a:latin typeface="Times New Roman" panose="02020603050405020304" pitchFamily="18" charset="0"/>
                <a:cs typeface="Times New Roman" panose="02020603050405020304" pitchFamily="18" charset="0"/>
              </a:rPr>
              <a:t>углеводов. Эти вещества - основной </a:t>
            </a:r>
            <a:r>
              <a:rPr lang="ru-RU" sz="2400" dirty="0" smtClean="0">
                <a:latin typeface="Times New Roman" panose="02020603050405020304" pitchFamily="18" charset="0"/>
                <a:cs typeface="Times New Roman" panose="02020603050405020304" pitchFamily="18" charset="0"/>
              </a:rPr>
              <a:t>источник энергии</a:t>
            </a:r>
            <a:r>
              <a:rPr lang="ru-RU" sz="2400" dirty="0">
                <a:latin typeface="Times New Roman" panose="02020603050405020304" pitchFamily="18" charset="0"/>
                <a:cs typeface="Times New Roman" panose="02020603050405020304" pitchFamily="18" charset="0"/>
              </a:rPr>
              <a:t>, поэтому их недостаток ведет к умственному </a:t>
            </a:r>
            <a:r>
              <a:rPr lang="ru-RU" sz="2400" dirty="0" smtClean="0">
                <a:latin typeface="Times New Roman" panose="02020603050405020304" pitchFamily="18" charset="0"/>
                <a:cs typeface="Times New Roman" panose="02020603050405020304" pitchFamily="18" charset="0"/>
              </a:rPr>
              <a:t>и физическому </a:t>
            </a:r>
            <a:r>
              <a:rPr lang="ru-RU" sz="2400" dirty="0">
                <a:latin typeface="Times New Roman" panose="02020603050405020304" pitchFamily="18" charset="0"/>
                <a:cs typeface="Times New Roman" panose="02020603050405020304" pitchFamily="18" charset="0"/>
              </a:rPr>
              <a:t>истощению. Другие вероятные причины</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усталости - обезвоживание и дефицит железа.</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smtClean="0">
              <a:latin typeface="Times New Roman" panose="02020603050405020304" pitchFamily="18" charset="0"/>
              <a:cs typeface="Times New Roman" panose="02020603050405020304" pitchFamily="18" charset="0"/>
            </a:endParaRPr>
          </a:p>
          <a:p>
            <a:r>
              <a:rPr lang="ru-RU" sz="2400" b="1" i="1" u="sng" dirty="0" smtClean="0">
                <a:solidFill>
                  <a:srgbClr val="FF0000"/>
                </a:solidFill>
                <a:latin typeface="Times New Roman" panose="02020603050405020304" pitchFamily="18" charset="0"/>
                <a:cs typeface="Times New Roman" panose="02020603050405020304" pitchFamily="18" charset="0"/>
              </a:rPr>
              <a:t>Решение</a:t>
            </a:r>
            <a:r>
              <a:rPr lang="ru-RU" sz="2400" b="1" i="1" u="sng" dirty="0">
                <a:solidFill>
                  <a:srgbClr val="FF0000"/>
                </a:solidFill>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Включите в рацион больше сложных </a:t>
            </a:r>
            <a:r>
              <a:rPr lang="ru-RU" sz="2400" dirty="0" smtClean="0">
                <a:latin typeface="Times New Roman" panose="02020603050405020304" pitchFamily="18" charset="0"/>
                <a:cs typeface="Times New Roman" panose="02020603050405020304" pitchFamily="18" charset="0"/>
              </a:rPr>
              <a:t>углеводов, тогда </a:t>
            </a:r>
            <a:r>
              <a:rPr lang="ru-RU" sz="2400" dirty="0">
                <a:latin typeface="Times New Roman" panose="02020603050405020304" pitchFamily="18" charset="0"/>
                <a:cs typeface="Times New Roman" panose="02020603050405020304" pitchFamily="18" charset="0"/>
              </a:rPr>
              <a:t>вы будете худеть, не теряя сил и ясности ума, а </a:t>
            </a:r>
            <a:r>
              <a:rPr lang="ru-RU" sz="2400" dirty="0" smtClean="0">
                <a:latin typeface="Times New Roman" panose="02020603050405020304" pitchFamily="18" charset="0"/>
                <a:cs typeface="Times New Roman" panose="02020603050405020304" pitchFamily="18" charset="0"/>
              </a:rPr>
              <a:t>также продукты</a:t>
            </a:r>
            <a:r>
              <a:rPr lang="ru-RU" sz="2400" dirty="0">
                <a:latin typeface="Times New Roman" panose="02020603050405020304" pitchFamily="18" charset="0"/>
                <a:cs typeface="Times New Roman" panose="02020603050405020304" pitchFamily="18" charset="0"/>
              </a:rPr>
              <a:t>, богатые железом, например, овсянку и шпинат. </a:t>
            </a:r>
            <a:r>
              <a:rPr lang="ru-RU" sz="2400" dirty="0" smtClean="0">
                <a:latin typeface="Times New Roman" panose="02020603050405020304" pitchFamily="18" charset="0"/>
                <a:cs typeface="Times New Roman" panose="02020603050405020304" pitchFamily="18" charset="0"/>
              </a:rPr>
              <a:t>И выпивайте </a:t>
            </a:r>
            <a:r>
              <a:rPr lang="ru-RU" sz="2400" dirty="0">
                <a:latin typeface="Times New Roman" panose="02020603050405020304" pitchFamily="18" charset="0"/>
                <a:cs typeface="Times New Roman" panose="02020603050405020304" pitchFamily="18" charset="0"/>
              </a:rPr>
              <a:t>не менее 8 стаканов жидкости в день.</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a:p>
            <a:r>
              <a:rPr lang="ru-RU" sz="2400" b="1" i="1" u="sng" dirty="0" smtClean="0">
                <a:solidFill>
                  <a:srgbClr val="FF0000"/>
                </a:solidFill>
                <a:latin typeface="Times New Roman" panose="02020603050405020304" pitchFamily="18" charset="0"/>
                <a:cs typeface="Times New Roman" panose="02020603050405020304" pitchFamily="18" charset="0"/>
              </a:rPr>
              <a:t>Лучший </a:t>
            </a:r>
            <a:r>
              <a:rPr lang="ru-RU" sz="2400" b="1" i="1" u="sng" dirty="0">
                <a:solidFill>
                  <a:srgbClr val="FF0000"/>
                </a:solidFill>
                <a:latin typeface="Times New Roman" panose="02020603050405020304" pitchFamily="18" charset="0"/>
                <a:cs typeface="Times New Roman" panose="02020603050405020304" pitchFamily="18" charset="0"/>
              </a:rPr>
              <a:t>выбор. </a:t>
            </a:r>
            <a:r>
              <a:rPr lang="ru-RU" sz="2400" dirty="0">
                <a:latin typeface="Times New Roman" panose="02020603050405020304" pitchFamily="18" charset="0"/>
                <a:cs typeface="Times New Roman" panose="02020603050405020304" pitchFamily="18" charset="0"/>
              </a:rPr>
              <a:t>Рагу из курицы с овощами и рисом; рис </a:t>
            </a:r>
            <a:r>
              <a:rPr lang="ru-RU" sz="2400" dirty="0" smtClean="0">
                <a:latin typeface="Times New Roman" panose="02020603050405020304" pitchFamily="18" charset="0"/>
                <a:cs typeface="Times New Roman" panose="02020603050405020304" pitchFamily="18" charset="0"/>
              </a:rPr>
              <a:t>с фасолью</a:t>
            </a:r>
            <a:r>
              <a:rPr lang="ru-RU" sz="2400" dirty="0">
                <a:latin typeface="Times New Roman" panose="02020603050405020304" pitchFamily="18" charset="0"/>
                <a:cs typeface="Times New Roman" panose="02020603050405020304" pitchFamily="18" charset="0"/>
              </a:rPr>
              <a:t>; хлопья из муки грубого помола с </a:t>
            </a:r>
            <a:r>
              <a:rPr lang="ru-RU" sz="2400" dirty="0" smtClean="0">
                <a:latin typeface="Times New Roman" panose="02020603050405020304" pitchFamily="18" charset="0"/>
                <a:cs typeface="Times New Roman" panose="02020603050405020304" pitchFamily="18" charset="0"/>
              </a:rPr>
              <a:t>ягодами; коричневый </a:t>
            </a:r>
            <a:r>
              <a:rPr lang="ru-RU" sz="2400" dirty="0">
                <a:latin typeface="Times New Roman" panose="02020603050405020304" pitchFamily="18" charset="0"/>
                <a:cs typeface="Times New Roman" panose="02020603050405020304" pitchFamily="18" charset="0"/>
              </a:rPr>
              <a:t>рис с орехами; макароны с соевым </a:t>
            </a:r>
            <a:r>
              <a:rPr lang="ru-RU" sz="2400" dirty="0" smtClean="0">
                <a:latin typeface="Times New Roman" panose="02020603050405020304" pitchFamily="18" charset="0"/>
                <a:cs typeface="Times New Roman" panose="02020603050405020304" pitchFamily="18" charset="0"/>
              </a:rPr>
              <a:t>соусом; постная </a:t>
            </a:r>
            <a:r>
              <a:rPr lang="ru-RU" sz="2400" dirty="0">
                <a:latin typeface="Times New Roman" panose="02020603050405020304" pitchFamily="18" charset="0"/>
                <a:cs typeface="Times New Roman" panose="02020603050405020304" pitchFamily="18" charset="0"/>
              </a:rPr>
              <a:t>говядина.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01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latin typeface="Times New Roman" panose="02020603050405020304" pitchFamily="18" charset="0"/>
                <a:cs typeface="Times New Roman" panose="02020603050405020304" pitchFamily="18" charset="0"/>
              </a:rPr>
              <a:t>Питание студентов во время сессии</a:t>
            </a:r>
            <a:br>
              <a:rPr lang="ru-RU" b="1" dirty="0">
                <a:solidFill>
                  <a:srgbClr val="FF0000"/>
                </a:solidFill>
                <a:latin typeface="Times New Roman" panose="02020603050405020304" pitchFamily="18" charset="0"/>
                <a:cs typeface="Times New Roman" panose="02020603050405020304" pitchFamily="18" charset="0"/>
              </a:rPr>
            </a:b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65212" y="1905000"/>
            <a:ext cx="5932488" cy="4508500"/>
          </a:xfrm>
        </p:spPr>
        <p:txBody>
          <a:bodyPr>
            <a:normAutofit/>
          </a:bodyPr>
          <a:lstStyle/>
          <a:p>
            <a:r>
              <a:rPr lang="ru-RU" sz="2400" dirty="0" smtClean="0">
                <a:latin typeface="Times New Roman" panose="02020603050405020304" pitchFamily="18" charset="0"/>
                <a:cs typeface="Times New Roman" panose="02020603050405020304" pitchFamily="18" charset="0"/>
              </a:rPr>
              <a:t>Пища </a:t>
            </a:r>
            <a:r>
              <a:rPr lang="ru-RU" sz="2400" dirty="0">
                <a:latin typeface="Times New Roman" panose="02020603050405020304" pitchFamily="18" charset="0"/>
                <a:cs typeface="Times New Roman" panose="02020603050405020304" pitchFamily="18" charset="0"/>
              </a:rPr>
              <a:t>должна быть максимально сбалансированной </a:t>
            </a:r>
            <a:r>
              <a:rPr lang="ru-RU" sz="2400" dirty="0" smtClean="0">
                <a:latin typeface="Times New Roman" panose="02020603050405020304" pitchFamily="18" charset="0"/>
                <a:cs typeface="Times New Roman" panose="02020603050405020304" pitchFamily="18" charset="0"/>
              </a:rPr>
              <a:t>по составу </a:t>
            </a:r>
            <a:r>
              <a:rPr lang="ru-RU" sz="2400" dirty="0">
                <a:latin typeface="Times New Roman" panose="02020603050405020304" pitchFamily="18" charset="0"/>
                <a:cs typeface="Times New Roman" panose="02020603050405020304" pitchFamily="18" charset="0"/>
              </a:rPr>
              <a:t>белков, жиров, </a:t>
            </a:r>
            <a:r>
              <a:rPr lang="ru-RU" sz="2400" dirty="0" smtClean="0">
                <a:latin typeface="Times New Roman" panose="02020603050405020304" pitchFamily="18" charset="0"/>
                <a:cs typeface="Times New Roman" panose="02020603050405020304" pitchFamily="18" charset="0"/>
              </a:rPr>
              <a:t>углеводов.</a:t>
            </a:r>
          </a:p>
          <a:p>
            <a:r>
              <a:rPr lang="ru-RU" sz="2400" dirty="0" smtClean="0">
                <a:latin typeface="Times New Roman" panose="02020603050405020304" pitchFamily="18" charset="0"/>
                <a:cs typeface="Times New Roman" panose="02020603050405020304" pitchFamily="18" charset="0"/>
              </a:rPr>
              <a:t>Основным </a:t>
            </a:r>
            <a:r>
              <a:rPr lang="ru-RU" sz="2400" dirty="0">
                <a:latin typeface="Times New Roman" panose="02020603050405020304" pitchFamily="18" charset="0"/>
                <a:cs typeface="Times New Roman" panose="02020603050405020304" pitchFamily="18" charset="0"/>
              </a:rPr>
              <a:t>источником энергии служат </a:t>
            </a:r>
            <a:r>
              <a:rPr lang="ru-RU" sz="2400" dirty="0" smtClean="0">
                <a:latin typeface="Times New Roman" panose="02020603050405020304" pitchFamily="18" charset="0"/>
                <a:cs typeface="Times New Roman" panose="02020603050405020304" pitchFamily="18" charset="0"/>
              </a:rPr>
              <a:t>углеводы: свежие </a:t>
            </a:r>
            <a:r>
              <a:rPr lang="ru-RU" sz="2400" dirty="0">
                <a:latin typeface="Times New Roman" panose="02020603050405020304" pitchFamily="18" charset="0"/>
                <a:cs typeface="Times New Roman" panose="02020603050405020304" pitchFamily="18" charset="0"/>
              </a:rPr>
              <a:t>фрукты, а также кисели из свежих </a:t>
            </a:r>
            <a:r>
              <a:rPr lang="ru-RU" sz="2400" dirty="0" smtClean="0">
                <a:latin typeface="Times New Roman" panose="02020603050405020304" pitchFamily="18" charset="0"/>
                <a:cs typeface="Times New Roman" panose="02020603050405020304" pitchFamily="18" charset="0"/>
              </a:rPr>
              <a:t>фруктов.</a:t>
            </a:r>
          </a:p>
          <a:p>
            <a:r>
              <a:rPr lang="ru-RU" sz="2400" dirty="0" smtClean="0">
                <a:latin typeface="Times New Roman" panose="02020603050405020304" pitchFamily="18" charset="0"/>
                <a:cs typeface="Times New Roman" panose="02020603050405020304" pitchFamily="18" charset="0"/>
              </a:rPr>
              <a:t>Очень </a:t>
            </a:r>
            <a:r>
              <a:rPr lang="ru-RU" sz="2400" dirty="0">
                <a:latin typeface="Times New Roman" panose="02020603050405020304" pitchFamily="18" charset="0"/>
                <a:cs typeface="Times New Roman" panose="02020603050405020304" pitchFamily="18" charset="0"/>
              </a:rPr>
              <a:t>хорошо подойдут орехи грецкие, лесные, </a:t>
            </a:r>
            <a:r>
              <a:rPr lang="ru-RU" sz="2400" dirty="0" smtClean="0">
                <a:latin typeface="Times New Roman" panose="02020603050405020304" pitchFamily="18" charset="0"/>
                <a:cs typeface="Times New Roman" panose="02020603050405020304" pitchFamily="18" charset="0"/>
              </a:rPr>
              <a:t>кешью, финики</a:t>
            </a:r>
            <a:r>
              <a:rPr lang="ru-RU" sz="2400" dirty="0">
                <a:latin typeface="Times New Roman" panose="02020603050405020304" pitchFamily="18" charset="0"/>
                <a:cs typeface="Times New Roman" panose="02020603050405020304" pitchFamily="18" charset="0"/>
              </a:rPr>
              <a:t>, сухофрукты.</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048767" y="2095501"/>
            <a:ext cx="4139933" cy="2971800"/>
          </a:xfrm>
          <a:prstGeom prst="rect">
            <a:avLst/>
          </a:prstGeom>
          <a:ln>
            <a:noFill/>
          </a:ln>
          <a:effectLst>
            <a:softEdge rad="112500"/>
          </a:effectLst>
        </p:spPr>
      </p:pic>
    </p:spTree>
    <p:extLst>
      <p:ext uri="{BB962C8B-B14F-4D97-AF65-F5344CB8AC3E}">
        <p14:creationId xmlns:p14="http://schemas.microsoft.com/office/powerpoint/2010/main" val="202574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3901" y="979710"/>
            <a:ext cx="9510712" cy="1280890"/>
          </a:xfrm>
        </p:spPr>
        <p:txBody>
          <a:bodyPr>
            <a:normAutofit fontScale="90000"/>
          </a:bodyPr>
          <a:lstStyle/>
          <a:p>
            <a:r>
              <a:rPr lang="kk-KZ" b="1" dirty="0" smtClean="0">
                <a:solidFill>
                  <a:srgbClr val="C00000"/>
                </a:solidFill>
                <a:latin typeface="Times New Roman" panose="02020603050405020304" pitchFamily="18" charset="0"/>
                <a:cs typeface="Times New Roman" panose="02020603050405020304" pitchFamily="18" charset="0"/>
              </a:rPr>
              <a:t>Актульность</a:t>
            </a:r>
            <a:r>
              <a:rPr lang="kk-KZ" dirty="0" smtClean="0">
                <a:latin typeface="Times New Roman" panose="02020603050405020304" pitchFamily="18" charset="0"/>
                <a:cs typeface="Times New Roman" panose="02020603050405020304" pitchFamily="18" charset="0"/>
              </a:rPr>
              <a:t> –</a:t>
            </a:r>
            <a:r>
              <a:rPr lang="kk-KZ" dirty="0" smtClean="0">
                <a:solidFill>
                  <a:schemeClr val="tx1"/>
                </a:solidFill>
                <a:latin typeface="Times New Roman" panose="02020603050405020304" pitchFamily="18" charset="0"/>
                <a:cs typeface="Times New Roman" panose="02020603050405020304" pitchFamily="18" charset="0"/>
              </a:rPr>
              <a:t>недостаточная сформированность у детей понятия о вредной и здорой пище.</a:t>
            </a:r>
            <a:br>
              <a:rPr lang="kk-KZ" dirty="0" smtClean="0">
                <a:solidFill>
                  <a:schemeClr val="tx1"/>
                </a:solidFill>
                <a:latin typeface="Times New Roman" panose="02020603050405020304" pitchFamily="18" charset="0"/>
                <a:cs typeface="Times New Roman" panose="02020603050405020304" pitchFamily="18" charset="0"/>
              </a:rPr>
            </a:b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54199" y="2260600"/>
            <a:ext cx="9766301" cy="4095122"/>
          </a:xfrm>
        </p:spPr>
        <p:txBody>
          <a:bodyPr>
            <a:normAutofit/>
          </a:bodyPr>
          <a:lstStyle/>
          <a:p>
            <a:r>
              <a:rPr lang="ru-RU" sz="2500" dirty="0">
                <a:solidFill>
                  <a:schemeClr val="tx1"/>
                </a:solidFill>
                <a:latin typeface="Times New Roman" panose="02020603050405020304" pitchFamily="18" charset="0"/>
                <a:cs typeface="Times New Roman" panose="02020603050405020304" pitchFamily="18" charset="0"/>
              </a:rPr>
              <a:t>Сформировать у студентов навыки </a:t>
            </a:r>
            <a:r>
              <a:rPr lang="ru-RU" sz="2500" dirty="0" smtClean="0">
                <a:solidFill>
                  <a:schemeClr val="tx1"/>
                </a:solidFill>
                <a:latin typeface="Times New Roman" panose="02020603050405020304" pitchFamily="18" charset="0"/>
                <a:cs typeface="Times New Roman" panose="02020603050405020304" pitchFamily="18" charset="0"/>
              </a:rPr>
              <a:t>правильного рационального питания.</a:t>
            </a:r>
          </a:p>
          <a:p>
            <a:r>
              <a:rPr lang="ru-RU" sz="2500" dirty="0" smtClean="0">
                <a:solidFill>
                  <a:schemeClr val="tx1"/>
                </a:solidFill>
                <a:latin typeface="Times New Roman" panose="02020603050405020304" pitchFamily="18" charset="0"/>
                <a:cs typeface="Times New Roman" panose="02020603050405020304" pitchFamily="18" charset="0"/>
              </a:rPr>
              <a:t>Пополнить </a:t>
            </a:r>
            <a:r>
              <a:rPr lang="ru-RU" sz="2500" dirty="0">
                <a:solidFill>
                  <a:schemeClr val="tx1"/>
                </a:solidFill>
                <a:latin typeface="Times New Roman" panose="02020603050405020304" pitchFamily="18" charset="0"/>
                <a:cs typeface="Times New Roman" panose="02020603050405020304" pitchFamily="18" charset="0"/>
              </a:rPr>
              <a:t>знания о значении питания </a:t>
            </a:r>
            <a:r>
              <a:rPr lang="ru-RU" sz="2500" dirty="0" smtClean="0">
                <a:solidFill>
                  <a:schemeClr val="tx1"/>
                </a:solidFill>
                <a:latin typeface="Times New Roman" panose="02020603050405020304" pitchFamily="18" charset="0"/>
                <a:cs typeface="Times New Roman" panose="02020603050405020304" pitchFamily="18" charset="0"/>
              </a:rPr>
              <a:t>для организма.</a:t>
            </a:r>
          </a:p>
          <a:p>
            <a:r>
              <a:rPr lang="ru-RU" sz="2500" dirty="0" smtClean="0">
                <a:solidFill>
                  <a:schemeClr val="tx1"/>
                </a:solidFill>
                <a:latin typeface="Times New Roman" panose="02020603050405020304" pitchFamily="18" charset="0"/>
                <a:cs typeface="Times New Roman" panose="02020603050405020304" pitchFamily="18" charset="0"/>
              </a:rPr>
              <a:t>Питание </a:t>
            </a:r>
            <a:r>
              <a:rPr lang="ru-RU" sz="2500" dirty="0">
                <a:solidFill>
                  <a:schemeClr val="tx1"/>
                </a:solidFill>
                <a:latin typeface="Times New Roman" panose="02020603050405020304" pitchFamily="18" charset="0"/>
                <a:cs typeface="Times New Roman" panose="02020603050405020304" pitchFamily="18" charset="0"/>
              </a:rPr>
              <a:t>– потребность организма, влияющая на</a:t>
            </a:r>
            <a:r>
              <a:rPr lang="ru-RU" sz="2500" dirty="0">
                <a:solidFill>
                  <a:schemeClr val="tx1"/>
                </a:solidFill>
                <a:latin typeface="Times New Roman" panose="02020603050405020304" pitchFamily="18" charset="0"/>
                <a:cs typeface="Times New Roman" panose="02020603050405020304" pitchFamily="18" charset="0"/>
              </a:rPr>
              <a:t/>
            </a:r>
            <a:br>
              <a:rPr lang="ru-RU" sz="2500" dirty="0">
                <a:solidFill>
                  <a:schemeClr val="tx1"/>
                </a:solidFill>
                <a:latin typeface="Times New Roman" panose="02020603050405020304" pitchFamily="18" charset="0"/>
                <a:cs typeface="Times New Roman" panose="02020603050405020304" pitchFamily="18" charset="0"/>
              </a:rPr>
            </a:br>
            <a:r>
              <a:rPr lang="ru-RU" sz="2500" dirty="0">
                <a:solidFill>
                  <a:schemeClr val="tx1"/>
                </a:solidFill>
                <a:latin typeface="Times New Roman" panose="02020603050405020304" pitchFamily="18" charset="0"/>
                <a:cs typeface="Times New Roman" panose="02020603050405020304" pitchFamily="18" charset="0"/>
              </a:rPr>
              <a:t>многие аспекты жизни человека.</a:t>
            </a:r>
            <a:endParaRPr lang="kk-KZ" sz="2500" dirty="0" smtClean="0">
              <a:solidFill>
                <a:schemeClr val="tx1"/>
              </a:solidFill>
              <a:latin typeface="Times New Roman" panose="02020603050405020304" pitchFamily="18" charset="0"/>
              <a:cs typeface="Times New Roman" panose="02020603050405020304" pitchFamily="18" charset="0"/>
            </a:endParaRPr>
          </a:p>
          <a:p>
            <a:r>
              <a:rPr lang="kk-KZ" sz="2500" dirty="0" smtClean="0">
                <a:solidFill>
                  <a:schemeClr val="tx1"/>
                </a:solidFill>
                <a:latin typeface="Times New Roman" panose="02020603050405020304" pitchFamily="18" charset="0"/>
                <a:cs typeface="Times New Roman" panose="02020603050405020304" pitchFamily="18" charset="0"/>
              </a:rPr>
              <a:t>Гипотеза – полезная пища влияет на физическое и умственное развитие ребенка, укрупление иммунитета.</a:t>
            </a:r>
          </a:p>
          <a:p>
            <a:r>
              <a:rPr lang="kk-KZ" sz="2500" dirty="0" smtClean="0">
                <a:solidFill>
                  <a:schemeClr val="tx1"/>
                </a:solidFill>
                <a:latin typeface="Times New Roman" panose="02020603050405020304" pitchFamily="18" charset="0"/>
                <a:cs typeface="Times New Roman" panose="02020603050405020304" pitchFamily="18" charset="0"/>
              </a:rPr>
              <a:t>Цель – разширить представление школьников о здоровой и вредной пище.</a:t>
            </a:r>
            <a:endParaRPr lang="ru-RU" sz="2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36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9400" y="471710"/>
            <a:ext cx="6648450" cy="1280890"/>
          </a:xfrm>
        </p:spPr>
        <p:txBody>
          <a:bodyPr>
            <a:noAutofit/>
          </a:bodyPr>
          <a:lstStyle/>
          <a:p>
            <a:r>
              <a:rPr lang="kk-KZ" sz="4400" b="1" dirty="0" smtClean="0">
                <a:solidFill>
                  <a:srgbClr val="C00000"/>
                </a:solidFill>
                <a:latin typeface="Times New Roman" panose="02020603050405020304" pitchFamily="18" charset="0"/>
                <a:cs typeface="Times New Roman" panose="02020603050405020304" pitchFamily="18" charset="0"/>
              </a:rPr>
              <a:t>Советы врача-терапевта</a:t>
            </a:r>
            <a:endParaRPr lang="ru-RU" sz="44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33550" y="1752600"/>
            <a:ext cx="5067300" cy="3777622"/>
          </a:xfrm>
        </p:spPr>
        <p:txBody>
          <a:bodyPr>
            <a:normAutofit/>
          </a:bodyPr>
          <a:lstStyle/>
          <a:p>
            <a:pPr algn="just"/>
            <a:r>
              <a:rPr lang="ru-RU" sz="2400" dirty="0">
                <a:latin typeface="Times New Roman" panose="02020603050405020304" pitchFamily="18" charset="0"/>
                <a:cs typeface="Times New Roman" panose="02020603050405020304" pitchFamily="18" charset="0"/>
              </a:rPr>
              <a:t>Многие болезни всего лишь результат неправильного питания. Можно сохранить здоровье, если следить за характером питания. Каждому приверженцу здорового образа жизни необходимо знать суточную норму калорий и соотношение белков, жиров и углеводов.</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556231" y="1838325"/>
            <a:ext cx="3823238" cy="4429125"/>
          </a:xfrm>
          <a:prstGeom prst="rect">
            <a:avLst/>
          </a:prstGeom>
        </p:spPr>
      </p:pic>
    </p:spTree>
    <p:extLst>
      <p:ext uri="{BB962C8B-B14F-4D97-AF65-F5344CB8AC3E}">
        <p14:creationId xmlns:p14="http://schemas.microsoft.com/office/powerpoint/2010/main" val="2901924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3300" y="871760"/>
            <a:ext cx="8911687" cy="1280890"/>
          </a:xfrm>
        </p:spPr>
        <p:txBody>
          <a:bodyPr>
            <a:noAutofit/>
          </a:bodyPr>
          <a:lstStyle/>
          <a:p>
            <a:pPr algn="ctr"/>
            <a:r>
              <a:rPr lang="kk-KZ" sz="4800" b="1" dirty="0" smtClean="0">
                <a:solidFill>
                  <a:srgbClr val="C00000"/>
                </a:solidFill>
                <a:latin typeface="Times New Roman" panose="02020603050405020304" pitchFamily="18" charset="0"/>
                <a:cs typeface="Times New Roman" panose="02020603050405020304" pitchFamily="18" charset="0"/>
              </a:rPr>
              <a:t>Спасибо за внимания!</a:t>
            </a:r>
            <a:br>
              <a:rPr lang="kk-KZ" sz="4800" b="1" dirty="0" smtClean="0">
                <a:solidFill>
                  <a:srgbClr val="C00000"/>
                </a:solidFill>
                <a:latin typeface="Times New Roman" panose="02020603050405020304" pitchFamily="18" charset="0"/>
                <a:cs typeface="Times New Roman" panose="02020603050405020304" pitchFamily="18" charset="0"/>
              </a:rPr>
            </a:br>
            <a:r>
              <a:rPr lang="kk-KZ" sz="4800" b="1" dirty="0" smtClean="0">
                <a:solidFill>
                  <a:srgbClr val="C00000"/>
                </a:solidFill>
                <a:latin typeface="Times New Roman" panose="02020603050405020304" pitchFamily="18" charset="0"/>
                <a:cs typeface="Times New Roman" panose="02020603050405020304" pitchFamily="18" charset="0"/>
              </a:rPr>
              <a:t>Будьте здоровыми</a:t>
            </a:r>
            <a:endParaRPr lang="ru-RU" sz="4800" b="1" dirty="0">
              <a:solidFill>
                <a:srgbClr val="C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862134" y="2714625"/>
            <a:ext cx="4754018" cy="2781300"/>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0" y="1"/>
            <a:ext cx="12192000" cy="6858000"/>
          </a:xfrm>
          <a:prstGeom prst="rect">
            <a:avLst/>
          </a:prstGeom>
        </p:spPr>
      </p:pic>
      <p:pic>
        <p:nvPicPr>
          <p:cNvPr id="7" name="Рисунок 6"/>
          <p:cNvPicPr>
            <a:picLocks noChangeAspect="1"/>
          </p:cNvPicPr>
          <p:nvPr/>
        </p:nvPicPr>
        <p:blipFill>
          <a:blip r:embed="rId4"/>
          <a:stretch>
            <a:fillRect/>
          </a:stretch>
        </p:blipFill>
        <p:spPr>
          <a:xfrm>
            <a:off x="1783300" y="2087324"/>
            <a:ext cx="8907028" cy="2017951"/>
          </a:xfrm>
          <a:prstGeom prst="rect">
            <a:avLst/>
          </a:prstGeom>
        </p:spPr>
      </p:pic>
    </p:spTree>
    <p:extLst>
      <p:ext uri="{BB962C8B-B14F-4D97-AF65-F5344CB8AC3E}">
        <p14:creationId xmlns:p14="http://schemas.microsoft.com/office/powerpoint/2010/main" val="409567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8117" y="131811"/>
            <a:ext cx="8911687" cy="1100089"/>
          </a:xfrm>
        </p:spPr>
        <p:txBody>
          <a:bodyPr>
            <a:normAutofit/>
          </a:bodyPr>
          <a:lstStyle/>
          <a:p>
            <a:pPr algn="ctr"/>
            <a:r>
              <a:rPr lang="ru-RU" sz="4400" b="1" dirty="0">
                <a:solidFill>
                  <a:srgbClr val="C00000"/>
                </a:solidFill>
                <a:latin typeface="Times New Roman" panose="02020603050405020304" pitchFamily="18" charset="0"/>
                <a:cs typeface="Times New Roman" panose="02020603050405020304" pitchFamily="18" charset="0"/>
              </a:rPr>
              <a:t>Правильное питание</a:t>
            </a:r>
          </a:p>
        </p:txBody>
      </p:sp>
      <p:sp>
        <p:nvSpPr>
          <p:cNvPr id="3" name="Объект 2"/>
          <p:cNvSpPr>
            <a:spLocks noGrp="1"/>
          </p:cNvSpPr>
          <p:nvPr>
            <p:ph idx="1"/>
          </p:nvPr>
        </p:nvSpPr>
        <p:spPr>
          <a:xfrm>
            <a:off x="1028700" y="1102456"/>
            <a:ext cx="6616700" cy="4274307"/>
          </a:xfrm>
        </p:spPr>
        <p:txBody>
          <a:bodyPr>
            <a:noAutofit/>
          </a:bodyPr>
          <a:lstStyle/>
          <a:p>
            <a:r>
              <a:rPr lang="ru-RU" dirty="0">
                <a:solidFill>
                  <a:schemeClr val="tx1"/>
                </a:solidFill>
                <a:latin typeface="Times New Roman" panose="02020603050405020304" pitchFamily="18" charset="0"/>
                <a:cs typeface="Times New Roman" panose="02020603050405020304" pitchFamily="18" charset="0"/>
              </a:rPr>
              <a:t>Правильное питание – это последнее о чем вы можете подумать, готовясь к экзамену. Тем</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не менее, оно является важным элементом в подготовке к экзамену, помимо изучения</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материала. Наш мозг нуждается в питании, а некоторые пищевые продукты могут</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оказывать положительное влияние на его работу. Употребление в пищу продуктов,</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содержащих определенные питательные вещества, может помочь улучшить память и</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внимательность, сохранить активность и ясность ума, необходимые для успешного</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завершения </a:t>
            </a:r>
            <a:r>
              <a:rPr lang="ru-RU" dirty="0" smtClean="0">
                <a:solidFill>
                  <a:schemeClr val="tx1"/>
                </a:solidFill>
                <a:latin typeface="Times New Roman" panose="02020603050405020304" pitchFamily="18" charset="0"/>
                <a:cs typeface="Times New Roman" panose="02020603050405020304" pitchFamily="18" charset="0"/>
              </a:rPr>
              <a:t>экзамена.</a:t>
            </a:r>
          </a:p>
          <a:p>
            <a:r>
              <a:rPr lang="ru-RU" dirty="0" smtClean="0">
                <a:solidFill>
                  <a:schemeClr val="tx1"/>
                </a:solidFill>
                <a:latin typeface="Times New Roman" panose="02020603050405020304" pitchFamily="18" charset="0"/>
                <a:cs typeface="Times New Roman" panose="02020603050405020304" pitchFamily="18" charset="0"/>
              </a:rPr>
              <a:t>Витамины </a:t>
            </a:r>
            <a:r>
              <a:rPr lang="ru-RU" dirty="0">
                <a:solidFill>
                  <a:schemeClr val="tx1"/>
                </a:solidFill>
                <a:latin typeface="Times New Roman" panose="02020603050405020304" pitchFamily="18" charset="0"/>
                <a:cs typeface="Times New Roman" panose="02020603050405020304" pitchFamily="18" charset="0"/>
              </a:rPr>
              <a:t>необходимы для здоровья головного мозга,</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они помогают питать его и сохраняют его активным. Такие</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витамины, как фолиевая кислота, B12, B6 играют важную роль</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в обмене сообщениями мозга со всем телом. Съешьте</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листовые овощи или чашку клюквы, это поможет вам легче</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сосредоточиться и быть более внимательным.</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endParaRPr lang="ru-RU"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810500" y="1231900"/>
            <a:ext cx="4114800" cy="2570162"/>
          </a:xfrm>
          <a:prstGeom prst="rect">
            <a:avLst/>
          </a:prstGeom>
          <a:ln>
            <a:noFill/>
          </a:ln>
          <a:effectLst>
            <a:softEdge rad="112500"/>
          </a:effectLst>
        </p:spPr>
      </p:pic>
      <p:pic>
        <p:nvPicPr>
          <p:cNvPr id="6" name="Рисунок 5"/>
          <p:cNvPicPr>
            <a:picLocks noChangeAspect="1"/>
          </p:cNvPicPr>
          <p:nvPr/>
        </p:nvPicPr>
        <p:blipFill>
          <a:blip r:embed="rId3"/>
          <a:stretch>
            <a:fillRect/>
          </a:stretch>
        </p:blipFill>
        <p:spPr>
          <a:xfrm>
            <a:off x="7810500" y="3802062"/>
            <a:ext cx="4114800" cy="2586038"/>
          </a:xfrm>
          <a:prstGeom prst="rect">
            <a:avLst/>
          </a:prstGeom>
          <a:ln>
            <a:noFill/>
          </a:ln>
          <a:effectLst>
            <a:softEdge rad="112500"/>
          </a:effectLst>
        </p:spPr>
      </p:pic>
    </p:spTree>
    <p:extLst>
      <p:ext uri="{BB962C8B-B14F-4D97-AF65-F5344CB8AC3E}">
        <p14:creationId xmlns:p14="http://schemas.microsoft.com/office/powerpoint/2010/main" val="37445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700805443"/>
              </p:ext>
            </p:extLst>
          </p:nvPr>
        </p:nvGraphicFramePr>
        <p:xfrm>
          <a:off x="2032000" y="1413164"/>
          <a:ext cx="9309100" cy="5101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Двойная стрелка влево/вправо 7"/>
          <p:cNvSpPr/>
          <p:nvPr/>
        </p:nvSpPr>
        <p:spPr>
          <a:xfrm>
            <a:off x="1689100" y="215900"/>
            <a:ext cx="9007302" cy="1469045"/>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2400" b="1" dirty="0" smtClean="0">
              <a:latin typeface="Times New Roman" panose="02020603050405020304" pitchFamily="18" charset="0"/>
              <a:cs typeface="Times New Roman" panose="02020603050405020304" pitchFamily="18" charset="0"/>
            </a:endParaRPr>
          </a:p>
          <a:p>
            <a:pPr algn="ctr"/>
            <a:r>
              <a:rPr lang="ru-RU" sz="2400" b="1" dirty="0" smtClean="0">
                <a:latin typeface="Times New Roman" panose="02020603050405020304" pitchFamily="18" charset="0"/>
                <a:cs typeface="Times New Roman" panose="02020603050405020304" pitchFamily="18" charset="0"/>
              </a:rPr>
              <a:t>Что </a:t>
            </a:r>
            <a:r>
              <a:rPr lang="ru-RU" sz="2400" b="1" dirty="0">
                <a:latin typeface="Times New Roman" panose="02020603050405020304" pitchFamily="18" charset="0"/>
                <a:cs typeface="Times New Roman" panose="02020603050405020304" pitchFamily="18" charset="0"/>
              </a:rPr>
              <a:t>есть во время подготовки и перед экзаменом</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47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1525" y="319310"/>
            <a:ext cx="8911687" cy="722090"/>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Рациональное питание</a:t>
            </a:r>
            <a:endParaRPr lang="ru-RU" b="1" dirty="0">
              <a:solidFill>
                <a:srgbClr val="FF0000"/>
              </a:solidFill>
            </a:endParaRPr>
          </a:p>
        </p:txBody>
      </p:sp>
      <p:sp>
        <p:nvSpPr>
          <p:cNvPr id="3" name="Объект 2"/>
          <p:cNvSpPr>
            <a:spLocks noGrp="1"/>
          </p:cNvSpPr>
          <p:nvPr>
            <p:ph idx="1"/>
          </p:nvPr>
        </p:nvSpPr>
        <p:spPr>
          <a:xfrm>
            <a:off x="1551525" y="1485900"/>
            <a:ext cx="9525000" cy="4349122"/>
          </a:xfrm>
        </p:spPr>
        <p:txBody>
          <a:bodyPr>
            <a:noAutofit/>
          </a:bodyPr>
          <a:lstStyle/>
          <a:p>
            <a:r>
              <a:rPr lang="ru-RU" sz="2400" dirty="0">
                <a:latin typeface="Times New Roman" panose="02020603050405020304" pitchFamily="18" charset="0"/>
                <a:cs typeface="Times New Roman" panose="02020603050405020304" pitchFamily="18" charset="0"/>
              </a:rPr>
              <a:t>Вопрос рационального питания – одна из главных проблем у студентов Постоянная нехватка времени вынуждает студента не соблюдать правильный режим питания Кроме того, остро стоит проблема сбалансированности пищевого </a:t>
            </a:r>
            <a:r>
              <a:rPr lang="ru-RU" sz="2400" dirty="0" smtClean="0">
                <a:latin typeface="Times New Roman" panose="02020603050405020304" pitchFamily="18" charset="0"/>
                <a:cs typeface="Times New Roman" panose="02020603050405020304" pitchFamily="18" charset="0"/>
              </a:rPr>
              <a:t>рациона.</a:t>
            </a:r>
          </a:p>
          <a:p>
            <a:r>
              <a:rPr lang="ru-RU" sz="2400" dirty="0">
                <a:latin typeface="Times New Roman" panose="02020603050405020304" pitchFamily="18" charset="0"/>
                <a:cs typeface="Times New Roman" panose="02020603050405020304" pitchFamily="18" charset="0"/>
              </a:rPr>
              <a:t>Рациональное питание – это полноценное </a:t>
            </a:r>
            <a:r>
              <a:rPr lang="ru-RU" sz="2400" dirty="0" smtClean="0">
                <a:latin typeface="Times New Roman" panose="02020603050405020304" pitchFamily="18" charset="0"/>
                <a:cs typeface="Times New Roman" panose="02020603050405020304" pitchFamily="18" charset="0"/>
              </a:rPr>
              <a:t>питание здоровых </a:t>
            </a:r>
            <a:r>
              <a:rPr lang="ru-RU" sz="2400" dirty="0">
                <a:latin typeface="Times New Roman" panose="02020603050405020304" pitchFamily="18" charset="0"/>
                <a:cs typeface="Times New Roman" panose="02020603050405020304" pitchFamily="18" charset="0"/>
              </a:rPr>
              <a:t>людей с учетом их пола, возраста и </a:t>
            </a:r>
            <a:r>
              <a:rPr lang="ru-RU" sz="2400" dirty="0" smtClean="0">
                <a:latin typeface="Times New Roman" panose="02020603050405020304" pitchFamily="18" charset="0"/>
                <a:cs typeface="Times New Roman" panose="02020603050405020304" pitchFamily="18" charset="0"/>
              </a:rPr>
              <a:t>характера труда</a:t>
            </a:r>
            <a:r>
              <a:rPr lang="ru-RU" sz="2400" dirty="0">
                <a:latin typeface="Times New Roman" panose="02020603050405020304" pitchFamily="18" charset="0"/>
                <a:cs typeface="Times New Roman" panose="02020603050405020304" pitchFamily="18" charset="0"/>
              </a:rPr>
              <a:t>. Оно </a:t>
            </a:r>
            <a:r>
              <a:rPr lang="ru-RU" sz="2400" dirty="0" smtClean="0">
                <a:latin typeface="Times New Roman" panose="02020603050405020304" pitchFamily="18" charset="0"/>
                <a:cs typeface="Times New Roman" panose="02020603050405020304" pitchFamily="18" charset="0"/>
              </a:rPr>
              <a:t>способствует сохранению </a:t>
            </a:r>
            <a:r>
              <a:rPr lang="ru-RU" sz="2400" dirty="0">
                <a:latin typeface="Times New Roman" panose="02020603050405020304" pitchFamily="18" charset="0"/>
                <a:cs typeface="Times New Roman" panose="02020603050405020304" pitchFamily="18" charset="0"/>
              </a:rPr>
              <a:t>здоровья </a:t>
            </a:r>
            <a:r>
              <a:rPr lang="ru-RU" sz="2400" dirty="0" smtClean="0">
                <a:latin typeface="Times New Roman" panose="02020603050405020304" pitchFamily="18" charset="0"/>
                <a:cs typeface="Times New Roman" panose="02020603050405020304" pitchFamily="18" charset="0"/>
              </a:rPr>
              <a:t>и повышению </a:t>
            </a:r>
            <a:r>
              <a:rPr lang="ru-RU" sz="2400" dirty="0">
                <a:latin typeface="Times New Roman" panose="02020603050405020304" pitchFamily="18" charset="0"/>
                <a:cs typeface="Times New Roman" panose="02020603050405020304" pitchFamily="18" charset="0"/>
              </a:rPr>
              <a:t>сопротивляемости организма </a:t>
            </a:r>
            <a:r>
              <a:rPr lang="ru-RU" sz="2400" dirty="0" smtClean="0">
                <a:latin typeface="Times New Roman" panose="02020603050405020304" pitchFamily="18" charset="0"/>
                <a:cs typeface="Times New Roman" panose="02020603050405020304" pitchFamily="18" charset="0"/>
              </a:rPr>
              <a:t>вредным факторам воздействия, способствует повышению физической </a:t>
            </a:r>
            <a:r>
              <a:rPr lang="ru-RU" sz="2400" dirty="0">
                <a:latin typeface="Times New Roman" panose="02020603050405020304" pitchFamily="18" charset="0"/>
                <a:cs typeface="Times New Roman" panose="02020603050405020304" pitchFamily="18" charset="0"/>
              </a:rPr>
              <a:t>и умственной работоспособности </a:t>
            </a:r>
            <a:r>
              <a:rPr lang="ru-RU" sz="2400" dirty="0" smtClean="0">
                <a:latin typeface="Times New Roman" panose="02020603050405020304" pitchFamily="18" charset="0"/>
                <a:cs typeface="Times New Roman" panose="02020603050405020304" pitchFamily="18" charset="0"/>
              </a:rPr>
              <a:t>и активному </a:t>
            </a:r>
            <a:r>
              <a:rPr lang="ru-RU" sz="2400" dirty="0">
                <a:latin typeface="Times New Roman" panose="02020603050405020304" pitchFamily="18" charset="0"/>
                <a:cs typeface="Times New Roman" panose="02020603050405020304" pitchFamily="18" charset="0"/>
              </a:rPr>
              <a:t>долголетию</a:t>
            </a:r>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07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3125" y="497110"/>
            <a:ext cx="8911687" cy="1280890"/>
          </a:xfrm>
        </p:spPr>
        <p:txBody>
          <a:bodyPr>
            <a:normAutofit/>
          </a:bodyPr>
          <a:lstStyle/>
          <a:p>
            <a:pPr algn="ctr"/>
            <a:r>
              <a:rPr lang="ru-RU" sz="4400" b="1" dirty="0">
                <a:solidFill>
                  <a:srgbClr val="FF0000"/>
                </a:solidFill>
                <a:latin typeface="Times New Roman" panose="02020603050405020304" pitchFamily="18" charset="0"/>
                <a:cs typeface="Times New Roman" panose="02020603050405020304" pitchFamily="18" charset="0"/>
              </a:rPr>
              <a:t>Нерегулярное питание</a:t>
            </a:r>
          </a:p>
        </p:txBody>
      </p:sp>
      <p:sp>
        <p:nvSpPr>
          <p:cNvPr id="3" name="Объект 2"/>
          <p:cNvSpPr>
            <a:spLocks noGrp="1"/>
          </p:cNvSpPr>
          <p:nvPr>
            <p:ph idx="1"/>
          </p:nvPr>
        </p:nvSpPr>
        <p:spPr>
          <a:xfrm>
            <a:off x="5524500" y="1778000"/>
            <a:ext cx="5664200" cy="3777622"/>
          </a:xfrm>
        </p:spPr>
        <p:txBody>
          <a:bodyPr>
            <a:normAutofit fontScale="92500"/>
          </a:bodyPr>
          <a:lstStyle/>
          <a:p>
            <a:r>
              <a:rPr lang="ru-RU" sz="2800" dirty="0">
                <a:latin typeface="Times New Roman" panose="02020603050405020304" pitchFamily="18" charset="0"/>
                <a:cs typeface="Times New Roman" panose="02020603050405020304" pitchFamily="18" charset="0"/>
              </a:rPr>
              <a:t>Нерегулярное </a:t>
            </a:r>
            <a:r>
              <a:rPr lang="ru-RU" sz="2800" dirty="0" smtClean="0">
                <a:latin typeface="Times New Roman" panose="02020603050405020304" pitchFamily="18" charset="0"/>
                <a:cs typeface="Times New Roman" panose="02020603050405020304" pitchFamily="18" charset="0"/>
              </a:rPr>
              <a:t>питание. Недостатки </a:t>
            </a:r>
            <a:r>
              <a:rPr lang="ru-RU" sz="2800" dirty="0">
                <a:latin typeface="Times New Roman" panose="02020603050405020304" pitchFamily="18" charset="0"/>
                <a:cs typeface="Times New Roman" panose="02020603050405020304" pitchFamily="18" charset="0"/>
              </a:rPr>
              <a:t>в организации </a:t>
            </a:r>
            <a:r>
              <a:rPr lang="ru-RU" sz="2800" dirty="0" smtClean="0">
                <a:latin typeface="Times New Roman" panose="02020603050405020304" pitchFamily="18" charset="0"/>
                <a:cs typeface="Times New Roman" panose="02020603050405020304" pitchFamily="18" charset="0"/>
              </a:rPr>
              <a:t>питания негативно </a:t>
            </a:r>
            <a:r>
              <a:rPr lang="ru-RU" sz="2800" dirty="0">
                <a:latin typeface="Times New Roman" panose="02020603050405020304" pitchFamily="18" charset="0"/>
                <a:cs typeface="Times New Roman" panose="02020603050405020304" pitchFamily="18" charset="0"/>
              </a:rPr>
              <a:t>отражаются на </a:t>
            </a:r>
            <a:r>
              <a:rPr lang="ru-RU" sz="2800" dirty="0" smtClean="0">
                <a:latin typeface="Times New Roman" panose="02020603050405020304" pitchFamily="18" charset="0"/>
                <a:cs typeface="Times New Roman" panose="02020603050405020304" pitchFamily="18" charset="0"/>
              </a:rPr>
              <a:t>студентах, что </a:t>
            </a:r>
            <a:r>
              <a:rPr lang="ru-RU" sz="2800" dirty="0">
                <a:latin typeface="Times New Roman" panose="02020603050405020304" pitchFamily="18" charset="0"/>
                <a:cs typeface="Times New Roman" panose="02020603050405020304" pitchFamily="18" charset="0"/>
              </a:rPr>
              <a:t>проявляется </a:t>
            </a:r>
            <a:r>
              <a:rPr lang="ru-RU" sz="2800" dirty="0" smtClean="0">
                <a:latin typeface="Times New Roman" panose="02020603050405020304" pitchFamily="18" charset="0"/>
                <a:cs typeface="Times New Roman" panose="02020603050405020304" pitchFamily="18" charset="0"/>
              </a:rPr>
              <a:t>нарушением физического </a:t>
            </a:r>
            <a:r>
              <a:rPr lang="ru-RU" sz="2800" dirty="0">
                <a:latin typeface="Times New Roman" panose="02020603050405020304" pitchFamily="18" charset="0"/>
                <a:cs typeface="Times New Roman" panose="02020603050405020304" pitchFamily="18" charset="0"/>
              </a:rPr>
              <a:t>и </a:t>
            </a:r>
            <a:r>
              <a:rPr lang="ru-RU" sz="2800" dirty="0" smtClean="0">
                <a:latin typeface="Times New Roman" panose="02020603050405020304" pitchFamily="18" charset="0"/>
                <a:cs typeface="Times New Roman" panose="02020603050405020304" pitchFamily="18" charset="0"/>
              </a:rPr>
              <a:t>психического развития</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снижением работоспособности</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ослаблением устойчивости </a:t>
            </a:r>
            <a:r>
              <a:rPr lang="ru-RU" sz="2800" dirty="0">
                <a:latin typeface="Times New Roman" panose="02020603050405020304" pitchFamily="18" charset="0"/>
                <a:cs typeface="Times New Roman" panose="02020603050405020304" pitchFamily="18" charset="0"/>
              </a:rPr>
              <a:t>организма </a:t>
            </a:r>
            <a:r>
              <a:rPr lang="ru-RU" sz="2800" dirty="0" err="1" smtClean="0">
                <a:latin typeface="Times New Roman" panose="02020603050405020304" pitchFamily="18" charset="0"/>
                <a:cs typeface="Times New Roman" panose="02020603050405020304" pitchFamily="18" charset="0"/>
              </a:rPr>
              <a:t>кразличным</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заболеваниям</a:t>
            </a:r>
            <a:endParaRPr lang="ru-RU" sz="28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674581" y="2051050"/>
            <a:ext cx="4849919" cy="3231522"/>
          </a:xfrm>
          <a:prstGeom prst="rect">
            <a:avLst/>
          </a:prstGeom>
          <a:ln>
            <a:noFill/>
          </a:ln>
          <a:effectLst>
            <a:softEdge rad="112500"/>
          </a:effectLst>
        </p:spPr>
      </p:pic>
    </p:spTree>
    <p:extLst>
      <p:ext uri="{BB962C8B-B14F-4D97-AF65-F5344CB8AC3E}">
        <p14:creationId xmlns:p14="http://schemas.microsoft.com/office/powerpoint/2010/main" val="328297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501" y="406400"/>
            <a:ext cx="9688512" cy="1447800"/>
          </a:xfrm>
        </p:spPr>
        <p:txBody>
          <a:bodyPr>
            <a:normAutofit/>
          </a:bodyPr>
          <a:lstStyle/>
          <a:p>
            <a:pPr algn="ctr"/>
            <a:r>
              <a:rPr lang="ru-RU" sz="4000" b="1" dirty="0">
                <a:solidFill>
                  <a:srgbClr val="FF0000"/>
                </a:solidFill>
                <a:latin typeface="Times New Roman" panose="02020603050405020304" pitchFamily="18" charset="0"/>
                <a:cs typeface="Times New Roman" panose="02020603050405020304" pitchFamily="18" charset="0"/>
              </a:rPr>
              <a:t>Основные требования рационального</a:t>
            </a:r>
            <a:br>
              <a:rPr lang="ru-RU" sz="4000" b="1" dirty="0">
                <a:solidFill>
                  <a:srgbClr val="FF0000"/>
                </a:solidFill>
                <a:latin typeface="Times New Roman" panose="02020603050405020304" pitchFamily="18" charset="0"/>
                <a:cs typeface="Times New Roman" panose="02020603050405020304" pitchFamily="18" charset="0"/>
              </a:rPr>
            </a:br>
            <a:r>
              <a:rPr lang="ru-RU" sz="4000" b="1" dirty="0">
                <a:solidFill>
                  <a:srgbClr val="FF0000"/>
                </a:solidFill>
                <a:latin typeface="Times New Roman" panose="02020603050405020304" pitchFamily="18" charset="0"/>
                <a:cs typeface="Times New Roman" panose="02020603050405020304" pitchFamily="18" charset="0"/>
              </a:rPr>
              <a:t>питания</a:t>
            </a:r>
          </a:p>
        </p:txBody>
      </p:sp>
      <p:sp>
        <p:nvSpPr>
          <p:cNvPr id="3" name="Объект 2"/>
          <p:cNvSpPr>
            <a:spLocks noGrp="1"/>
          </p:cNvSpPr>
          <p:nvPr>
            <p:ph idx="1"/>
          </p:nvPr>
        </p:nvSpPr>
        <p:spPr>
          <a:xfrm>
            <a:off x="1346200" y="2032000"/>
            <a:ext cx="10158413" cy="4394200"/>
          </a:xfrm>
        </p:spPr>
        <p:txBody>
          <a:bodyPr>
            <a:normAutofit/>
          </a:bodyPr>
          <a:lstStyle/>
          <a:p>
            <a:pPr algn="just"/>
            <a:r>
              <a:rPr lang="ru-RU" sz="2000" dirty="0" smtClean="0">
                <a:latin typeface="Times New Roman" panose="02020603050405020304" pitchFamily="18" charset="0"/>
                <a:cs typeface="Times New Roman" panose="02020603050405020304" pitchFamily="18" charset="0"/>
              </a:rPr>
              <a:t> достаточная </a:t>
            </a:r>
            <a:r>
              <a:rPr lang="ru-RU" sz="2000" dirty="0">
                <a:latin typeface="Times New Roman" panose="02020603050405020304" pitchFamily="18" charset="0"/>
                <a:cs typeface="Times New Roman" panose="02020603050405020304" pitchFamily="18" charset="0"/>
              </a:rPr>
              <a:t>энергетическая ценность </a:t>
            </a:r>
            <a:r>
              <a:rPr lang="ru-RU" sz="2000" dirty="0" smtClean="0">
                <a:latin typeface="Times New Roman" panose="02020603050405020304" pitchFamily="18" charset="0"/>
                <a:cs typeface="Times New Roman" panose="02020603050405020304" pitchFamily="18" charset="0"/>
              </a:rPr>
              <a:t>пищи</a:t>
            </a:r>
          </a:p>
          <a:p>
            <a:pPr algn="just"/>
            <a:r>
              <a:rPr lang="ru-RU" sz="2000" dirty="0" smtClean="0">
                <a:latin typeface="Times New Roman" panose="02020603050405020304" pitchFamily="18" charset="0"/>
                <a:cs typeface="Times New Roman" panose="02020603050405020304" pitchFamily="18" charset="0"/>
              </a:rPr>
              <a:t>оптимальный </a:t>
            </a:r>
            <a:r>
              <a:rPr lang="ru-RU" sz="2000" dirty="0">
                <a:latin typeface="Times New Roman" panose="02020603050405020304" pitchFamily="18" charset="0"/>
                <a:cs typeface="Times New Roman" panose="02020603050405020304" pitchFamily="18" charset="0"/>
              </a:rPr>
              <a:t>состав </a:t>
            </a:r>
            <a:r>
              <a:rPr lang="ru-RU" sz="2000" dirty="0" smtClean="0">
                <a:latin typeface="Times New Roman" panose="02020603050405020304" pitchFamily="18" charset="0"/>
                <a:cs typeface="Times New Roman" panose="02020603050405020304" pitchFamily="18" charset="0"/>
              </a:rPr>
              <a:t>пищи</a:t>
            </a:r>
          </a:p>
          <a:p>
            <a:pPr algn="just"/>
            <a:r>
              <a:rPr lang="ru-RU" sz="2000" dirty="0" smtClean="0">
                <a:latin typeface="Times New Roman" panose="02020603050405020304" pitchFamily="18" charset="0"/>
                <a:cs typeface="Times New Roman" panose="02020603050405020304" pitchFamily="18" charset="0"/>
              </a:rPr>
              <a:t>достаточный </a:t>
            </a:r>
            <a:r>
              <a:rPr lang="ru-RU" sz="2000" dirty="0">
                <a:latin typeface="Times New Roman" panose="02020603050405020304" pitchFamily="18" charset="0"/>
                <a:cs typeface="Times New Roman" panose="02020603050405020304" pitchFamily="18" charset="0"/>
              </a:rPr>
              <a:t>объем пищи и </a:t>
            </a:r>
            <a:r>
              <a:rPr lang="ru-RU" sz="2000" dirty="0" smtClean="0">
                <a:latin typeface="Times New Roman" panose="02020603050405020304" pitchFamily="18" charset="0"/>
                <a:cs typeface="Times New Roman" panose="02020603050405020304" pitchFamily="18" charset="0"/>
              </a:rPr>
              <a:t>жидкости</a:t>
            </a:r>
          </a:p>
          <a:p>
            <a:pPr algn="just"/>
            <a:r>
              <a:rPr lang="ru-RU" sz="2000" dirty="0" smtClean="0">
                <a:latin typeface="Times New Roman" panose="02020603050405020304" pitchFamily="18" charset="0"/>
                <a:cs typeface="Times New Roman" panose="02020603050405020304" pitchFamily="18" charset="0"/>
              </a:rPr>
              <a:t>деление </a:t>
            </a:r>
            <a:r>
              <a:rPr lang="ru-RU" sz="2000" dirty="0">
                <a:latin typeface="Times New Roman" panose="02020603050405020304" pitchFamily="18" charset="0"/>
                <a:cs typeface="Times New Roman" panose="02020603050405020304" pitchFamily="18" charset="0"/>
              </a:rPr>
              <a:t>суточного рациона на </a:t>
            </a:r>
            <a:r>
              <a:rPr lang="ru-RU" sz="2000" dirty="0" smtClean="0">
                <a:latin typeface="Times New Roman" panose="02020603050405020304" pitchFamily="18" charset="0"/>
                <a:cs typeface="Times New Roman" panose="02020603050405020304" pitchFamily="18" charset="0"/>
              </a:rPr>
              <a:t>части</a:t>
            </a:r>
          </a:p>
          <a:p>
            <a:pPr algn="just"/>
            <a:r>
              <a:rPr lang="ru-RU" sz="2000" dirty="0" smtClean="0">
                <a:latin typeface="Times New Roman" panose="02020603050405020304" pitchFamily="18" charset="0"/>
                <a:cs typeface="Times New Roman" panose="02020603050405020304" pitchFamily="18" charset="0"/>
              </a:rPr>
              <a:t>прием </a:t>
            </a:r>
            <a:r>
              <a:rPr lang="ru-RU" sz="2000" dirty="0">
                <a:latin typeface="Times New Roman" panose="02020603050405020304" pitchFamily="18" charset="0"/>
                <a:cs typeface="Times New Roman" panose="02020603050405020304" pitchFamily="18" charset="0"/>
              </a:rPr>
              <a:t>совместимых пищевых </a:t>
            </a:r>
            <a:r>
              <a:rPr lang="ru-RU" sz="2000" dirty="0" smtClean="0">
                <a:latin typeface="Times New Roman" panose="02020603050405020304" pitchFamily="18" charset="0"/>
                <a:cs typeface="Times New Roman" panose="02020603050405020304" pitchFamily="18" charset="0"/>
              </a:rPr>
              <a:t>продуктов</a:t>
            </a:r>
          </a:p>
          <a:p>
            <a:pPr algn="just"/>
            <a:r>
              <a:rPr lang="ru-RU" sz="2000" dirty="0" smtClean="0">
                <a:latin typeface="Times New Roman" panose="02020603050405020304" pitchFamily="18" charset="0"/>
                <a:cs typeface="Times New Roman" panose="02020603050405020304" pitchFamily="18" charset="0"/>
              </a:rPr>
              <a:t>свежих </a:t>
            </a:r>
            <a:r>
              <a:rPr lang="ru-RU" sz="2000" dirty="0">
                <a:latin typeface="Times New Roman" panose="02020603050405020304" pitchFamily="18" charset="0"/>
                <a:cs typeface="Times New Roman" panose="02020603050405020304" pitchFamily="18" charset="0"/>
              </a:rPr>
              <a:t>продуктов, не подвергнутых различным</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способам кулинарной </a:t>
            </a:r>
            <a:r>
              <a:rPr lang="ru-RU" sz="2000" dirty="0" smtClean="0">
                <a:latin typeface="Times New Roman" panose="02020603050405020304" pitchFamily="18" charset="0"/>
                <a:cs typeface="Times New Roman" panose="02020603050405020304" pitchFamily="18" charset="0"/>
              </a:rPr>
              <a:t>обработки</a:t>
            </a:r>
          </a:p>
          <a:p>
            <a:pPr algn="just"/>
            <a:r>
              <a:rPr lang="ru-RU" sz="2000" dirty="0" smtClean="0">
                <a:latin typeface="Times New Roman" panose="02020603050405020304" pitchFamily="18" charset="0"/>
                <a:cs typeface="Times New Roman" panose="02020603050405020304" pitchFamily="18" charset="0"/>
              </a:rPr>
              <a:t>умеренное </a:t>
            </a:r>
            <a:r>
              <a:rPr lang="ru-RU" sz="2000" dirty="0">
                <a:latin typeface="Times New Roman" panose="02020603050405020304" pitchFamily="18" charset="0"/>
                <a:cs typeface="Times New Roman" panose="02020603050405020304" pitchFamily="18" charset="0"/>
              </a:rPr>
              <a:t>потребления соли, сахара, алкоголя, </a:t>
            </a:r>
            <a:r>
              <a:rPr lang="ru-RU" sz="2000" dirty="0" smtClean="0">
                <a:latin typeface="Times New Roman" panose="02020603050405020304" pitchFamily="18" charset="0"/>
                <a:cs typeface="Times New Roman" panose="02020603050405020304" pitchFamily="18" charset="0"/>
              </a:rPr>
              <a:t>кофе, какао</a:t>
            </a:r>
            <a:r>
              <a:rPr lang="ru-RU" sz="2000" dirty="0">
                <a:latin typeface="Times New Roman" panose="02020603050405020304" pitchFamily="18" charset="0"/>
                <a:cs typeface="Times New Roman" panose="02020603050405020304" pitchFamily="18" charset="0"/>
              </a:rPr>
              <a:t>, чая, </a:t>
            </a:r>
            <a:r>
              <a:rPr lang="ru-RU" sz="2000" dirty="0" smtClean="0">
                <a:latin typeface="Times New Roman" panose="02020603050405020304" pitchFamily="18" charset="0"/>
                <a:cs typeface="Times New Roman" panose="02020603050405020304" pitchFamily="18" charset="0"/>
              </a:rPr>
              <a:t>шоколада</a:t>
            </a:r>
          </a:p>
          <a:p>
            <a:pPr algn="just"/>
            <a:r>
              <a:rPr lang="ru-RU" sz="2000" dirty="0" smtClean="0">
                <a:latin typeface="Times New Roman" panose="02020603050405020304" pitchFamily="18" charset="0"/>
                <a:cs typeface="Times New Roman" panose="02020603050405020304" pitchFamily="18" charset="0"/>
              </a:rPr>
              <a:t>хороший </a:t>
            </a:r>
            <a:r>
              <a:rPr lang="ru-RU" sz="2000" dirty="0">
                <a:latin typeface="Times New Roman" panose="02020603050405020304" pitchFamily="18" charset="0"/>
                <a:cs typeface="Times New Roman" panose="02020603050405020304" pitchFamily="18" charset="0"/>
              </a:rPr>
              <a:t>внешний вид </a:t>
            </a:r>
            <a:r>
              <a:rPr lang="ru-RU" sz="2000" dirty="0" smtClean="0">
                <a:latin typeface="Times New Roman" panose="02020603050405020304" pitchFamily="18" charset="0"/>
                <a:cs typeface="Times New Roman" panose="02020603050405020304" pitchFamily="18" charset="0"/>
              </a:rPr>
              <a:t>пищи </a:t>
            </a:r>
          </a:p>
          <a:p>
            <a:pPr algn="just"/>
            <a:r>
              <a:rPr lang="ru-RU" sz="2000" dirty="0" smtClean="0">
                <a:latin typeface="Times New Roman" panose="02020603050405020304" pitchFamily="18" charset="0"/>
                <a:cs typeface="Times New Roman" panose="02020603050405020304" pitchFamily="18" charset="0"/>
              </a:rPr>
              <a:t>санитарно-эпидемиологическая </a:t>
            </a:r>
            <a:r>
              <a:rPr lang="ru-RU" sz="2000" dirty="0">
                <a:latin typeface="Times New Roman" panose="02020603050405020304" pitchFamily="18" charset="0"/>
                <a:cs typeface="Times New Roman" panose="02020603050405020304" pitchFamily="18" charset="0"/>
              </a:rPr>
              <a:t>безопасность пищи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21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642" y="93943"/>
            <a:ext cx="8911687" cy="980246"/>
          </a:xfrm>
        </p:spPr>
        <p:txBody>
          <a:bodyPr>
            <a:noAutofit/>
          </a:bodyPr>
          <a:lstStyle/>
          <a:p>
            <a:pPr algn="ctr"/>
            <a:r>
              <a:rPr lang="ru-RU" sz="4000" b="1" dirty="0">
                <a:solidFill>
                  <a:srgbClr val="C00000"/>
                </a:solidFill>
                <a:latin typeface="Times New Roman" panose="02020603050405020304" pitchFamily="18" charset="0"/>
                <a:cs typeface="Times New Roman" panose="02020603050405020304" pitchFamily="18" charset="0"/>
              </a:rPr>
              <a:t>Советы и предупреждения</a:t>
            </a:r>
            <a:br>
              <a:rPr lang="ru-RU" sz="4000" b="1" dirty="0">
                <a:solidFill>
                  <a:srgbClr val="C00000"/>
                </a:solidFill>
                <a:latin typeface="Times New Roman" panose="02020603050405020304" pitchFamily="18" charset="0"/>
                <a:cs typeface="Times New Roman" panose="02020603050405020304" pitchFamily="18" charset="0"/>
              </a:rPr>
            </a:br>
            <a:endParaRPr lang="ru-RU" sz="40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95796" y="985289"/>
            <a:ext cx="9492904" cy="4090735"/>
          </a:xfrm>
        </p:spPr>
        <p:txBody>
          <a:bodyPr>
            <a:noAutofit/>
          </a:bodyPr>
          <a:lstStyle/>
          <a:p>
            <a:r>
              <a:rPr lang="ru-RU" sz="1400" dirty="0">
                <a:solidFill>
                  <a:schemeClr val="tx1"/>
                </a:solidFill>
                <a:latin typeface="Times New Roman" panose="02020603050405020304" pitchFamily="18" charset="0"/>
                <a:cs typeface="Times New Roman" panose="02020603050405020304" pitchFamily="18" charset="0"/>
              </a:rPr>
              <a:t>Если вы волнуетесь перед экзаменом, попробуйте за час до сна выпить что-нибудь теплое и</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успокаивающее, например, молоко или ромашковый чай. Это поможет успокоить нервы и</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обеспечит хороший сон, что улучшит память и работу мозга на следующий день.</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Употребление </a:t>
            </a:r>
            <a:r>
              <a:rPr lang="ru-RU" sz="1400" dirty="0">
                <a:solidFill>
                  <a:schemeClr val="tx1"/>
                </a:solidFill>
                <a:latin typeface="Times New Roman" panose="02020603050405020304" pitchFamily="18" charset="0"/>
                <a:cs typeface="Times New Roman" panose="02020603050405020304" pitchFamily="18" charset="0"/>
              </a:rPr>
              <a:t>кофеина оказывает краткосрочные действия – он повышает энергию и стимулирует</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концентрацию. Однако стоит иметь в виду, что чрезмерное употребление кофеина может стать</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причиной беспокойства и нервозности.</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Также </a:t>
            </a:r>
            <a:r>
              <a:rPr lang="ru-RU" sz="1400" dirty="0">
                <a:solidFill>
                  <a:schemeClr val="tx1"/>
                </a:solidFill>
                <a:latin typeface="Times New Roman" panose="02020603050405020304" pitchFamily="18" charset="0"/>
                <a:cs typeface="Times New Roman" panose="02020603050405020304" pitchFamily="18" charset="0"/>
              </a:rPr>
              <a:t>следует пить много воды, чтобы сохранить водный баланс во время экзамена.</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Обезвоживание может помешать вам сконцентрироваться или стать причиной недомогание во</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время проверки знаний.</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Не </a:t>
            </a:r>
            <a:r>
              <a:rPr lang="ru-RU" sz="1400" dirty="0">
                <a:solidFill>
                  <a:schemeClr val="tx1"/>
                </a:solidFill>
                <a:latin typeface="Times New Roman" panose="02020603050405020304" pitchFamily="18" charset="0"/>
                <a:cs typeface="Times New Roman" panose="02020603050405020304" pitchFamily="18" charset="0"/>
              </a:rPr>
              <a:t>готовьтесь всю ночь перед экзаменом. Организм нуждается в отдыхе и восстановлении сил.</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Умственная деятельность требует много энергии для оптимальной работы. Вот почему вы должны</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спать не менее 7 часов перед экзаменом.</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Многие </a:t>
            </a:r>
            <a:r>
              <a:rPr lang="ru-RU" sz="1400" dirty="0">
                <a:solidFill>
                  <a:schemeClr val="tx1"/>
                </a:solidFill>
                <a:latin typeface="Times New Roman" panose="02020603050405020304" pitchFamily="18" charset="0"/>
                <a:cs typeface="Times New Roman" panose="02020603050405020304" pitchFamily="18" charset="0"/>
              </a:rPr>
              <a:t>источники советуют взять с собой плитку шоколада, бутылку воды и немного орехов,</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тогда вы сможете подкрепить свой организм и не чувствовать дикой усталости. Действительно —</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это так!</a:t>
            </a: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4" name="Горизонтальный свиток 3"/>
          <p:cNvSpPr/>
          <p:nvPr/>
        </p:nvSpPr>
        <p:spPr>
          <a:xfrm>
            <a:off x="2000596" y="5622124"/>
            <a:ext cx="7864061" cy="1108876"/>
          </a:xfrm>
          <a:prstGeom prst="horizontalScroll">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ru-RU" sz="2000" b="1" dirty="0">
                <a:latin typeface="Times New Roman" panose="02020603050405020304" pitchFamily="18" charset="0"/>
                <a:cs typeface="Times New Roman" panose="02020603050405020304" pitchFamily="18" charset="0"/>
              </a:rPr>
              <a:t>Здоровое питание влияет хорошо не только на учебу, но и на</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настроение</a:t>
            </a:r>
          </a:p>
        </p:txBody>
      </p:sp>
    </p:spTree>
    <p:extLst>
      <p:ext uri="{BB962C8B-B14F-4D97-AF65-F5344CB8AC3E}">
        <p14:creationId xmlns:p14="http://schemas.microsoft.com/office/powerpoint/2010/main" val="417449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13658" y="1812175"/>
            <a:ext cx="6708371" cy="4265302"/>
          </a:xfrm>
        </p:spPr>
        <p:txBody>
          <a:bodyPr>
            <a:noAutofit/>
          </a:bodyPr>
          <a:lstStyle/>
          <a:p>
            <a:r>
              <a:rPr lang="ru-RU" sz="2000" dirty="0" smtClean="0">
                <a:latin typeface="Times New Roman" panose="02020603050405020304" pitchFamily="18" charset="0"/>
                <a:cs typeface="Times New Roman" panose="02020603050405020304" pitchFamily="18" charset="0"/>
              </a:rPr>
              <a:t>определенного </a:t>
            </a:r>
            <a:r>
              <a:rPr lang="ru-RU" sz="2000" dirty="0">
                <a:latin typeface="Times New Roman" panose="02020603050405020304" pitchFamily="18" charset="0"/>
                <a:cs typeface="Times New Roman" panose="02020603050405020304" pitchFamily="18" charset="0"/>
              </a:rPr>
              <a:t>времени, продолжительности и</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кратности приема пищи, рекомендованных интервалов</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между приемами пищи;</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последовательности </a:t>
            </a:r>
            <a:r>
              <a:rPr lang="ru-RU" sz="2000" dirty="0">
                <a:latin typeface="Times New Roman" panose="02020603050405020304" pitchFamily="18" charset="0"/>
                <a:cs typeface="Times New Roman" panose="02020603050405020304" pitchFamily="18" charset="0"/>
              </a:rPr>
              <a:t>употребления блюд и приемов</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пищи;</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распределения </a:t>
            </a:r>
            <a:r>
              <a:rPr lang="ru-RU" sz="2000" dirty="0">
                <a:latin typeface="Times New Roman" panose="02020603050405020304" pitchFamily="18" charset="0"/>
                <a:cs typeface="Times New Roman" panose="02020603050405020304" pitchFamily="18" charset="0"/>
              </a:rPr>
              <a:t>суточного рациона в течение дня (массы,</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энергетической ценности, качественного состава блюд по</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приемам пищи);</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интервалов </a:t>
            </a:r>
            <a:r>
              <a:rPr lang="ru-RU" sz="2000" dirty="0">
                <a:latin typeface="Times New Roman" panose="02020603050405020304" pitchFamily="18" charset="0"/>
                <a:cs typeface="Times New Roman" panose="02020603050405020304" pitchFamily="18" charset="0"/>
              </a:rPr>
              <a:t>между приемами пищи, работой, сном.</a:t>
            </a:r>
            <a:endParaRPr lang="ru-RU" sz="2000" dirty="0">
              <a:latin typeface="Times New Roman" panose="02020603050405020304" pitchFamily="18" charset="0"/>
              <a:cs typeface="Times New Roman" panose="02020603050405020304" pitchFamily="18" charset="0"/>
            </a:endParaRPr>
          </a:p>
        </p:txBody>
      </p:sp>
      <p:sp>
        <p:nvSpPr>
          <p:cNvPr id="4" name="Горизонтальный свиток 3"/>
          <p:cNvSpPr/>
          <p:nvPr/>
        </p:nvSpPr>
        <p:spPr>
          <a:xfrm>
            <a:off x="2527301" y="228600"/>
            <a:ext cx="7150100" cy="1271848"/>
          </a:xfrm>
          <a:prstGeom prst="horizontalScroll">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a:latin typeface="Times New Roman" panose="02020603050405020304" pitchFamily="18" charset="0"/>
                <a:cs typeface="Times New Roman" panose="02020603050405020304" pitchFamily="18" charset="0"/>
              </a:rPr>
              <a:t>Режима здорового питания требует придерживаться:</a:t>
            </a:r>
            <a:endParaRPr lang="ru-RU" sz="24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739148" y="2136370"/>
            <a:ext cx="4239492" cy="3441470"/>
          </a:xfrm>
          <a:prstGeom prst="rect">
            <a:avLst/>
          </a:prstGeom>
          <a:ln>
            <a:noFill/>
          </a:ln>
          <a:effectLst>
            <a:softEdge rad="112500"/>
          </a:effectLst>
        </p:spPr>
      </p:pic>
    </p:spTree>
    <p:extLst>
      <p:ext uri="{BB962C8B-B14F-4D97-AF65-F5344CB8AC3E}">
        <p14:creationId xmlns:p14="http://schemas.microsoft.com/office/powerpoint/2010/main" val="1029239709"/>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195</TotalTime>
  <Words>2090</Words>
  <Application>Microsoft Office PowerPoint</Application>
  <PresentationFormat>Широкоэкранный</PresentationFormat>
  <Paragraphs>83</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Century Gothic</vt:lpstr>
      <vt:lpstr>Times New Roman</vt:lpstr>
      <vt:lpstr>Wingdings</vt:lpstr>
      <vt:lpstr>Wingdings 3</vt:lpstr>
      <vt:lpstr>Легкий дым</vt:lpstr>
      <vt:lpstr>«Здоровое питание - путь к отличным знаниям!»</vt:lpstr>
      <vt:lpstr>Актульность –недостаточная сформированность у детей понятия о вредной и здорой пище. </vt:lpstr>
      <vt:lpstr>Правильное питание</vt:lpstr>
      <vt:lpstr>Презентация PowerPoint</vt:lpstr>
      <vt:lpstr>Рациональное питание</vt:lpstr>
      <vt:lpstr>Нерегулярное питание</vt:lpstr>
      <vt:lpstr>Основные требования рационального питания</vt:lpstr>
      <vt:lpstr>Советы и предупреждения </vt:lpstr>
      <vt:lpstr>Презентация PowerPoint</vt:lpstr>
      <vt:lpstr>Презентация PowerPoint</vt:lpstr>
      <vt:lpstr>Презентация PowerPoint</vt:lpstr>
      <vt:lpstr>Презентация PowerPoint</vt:lpstr>
      <vt:lpstr>Завтрак</vt:lpstr>
      <vt:lpstr>Презентация PowerPoint</vt:lpstr>
      <vt:lpstr>Если нет необходимости стимулировать энергию для умственной работы в ночное время, не стоит, в отличие от обеда, налегать на бифштекс или рыбу. Вместо них хороши углеводы, которые наиболее благоприятно действуют незадолго до сна. Они являются «поставщиком» глюкозы, необходимой для питания нашего мозга. Нужные углеводы мозг получает из круп и всех овощей, за исключением, свеклы и моркови.   Также во время сессии не стоит забывать и о других полезных продуктах.  Стоит обратить особое внимание на чернику, она богата антиоксидантами и другими полезными веществами. А памяти помогут такие продукты, как ананас и авокадо. Первый необходим, что бы удерживать в памяти большой объем информации. Второе же служит источником для кратковременной памяти. Апельсин включает в себя клетчатку, растительные вещества, минералы, бета-каротин, кальций и, конечно, витамин С. Последний, надо сказать, также в достаточном количестве содержится в черной смородине.  Брокколи, яблоки, груши и виноград содержат бор — когда его не хватает, снижается активность мозга. Брокколи также служат источником витамина К, улучшающим познавательную функцию мозга </vt:lpstr>
      <vt:lpstr>Продукты для памяти, внимания и стрессоустойчивости Лецитин. Он улучшает память и внимание, повышает стрессоустойчивость и работоспособность. Поэтому во время экзаменов желательно включить в рацион яйца, печень, икру, мясо кролика, сельдь, нерафинированные растительные масла. Не забывай также про гречку, куриное мясо, говядину, баранину, пшеничные отруби и зёрна, салат,  бобовые, рыбу и молочные продукты. </vt:lpstr>
      <vt:lpstr>Плохое настроение или депрессия</vt:lpstr>
      <vt:lpstr>Упадок сил усталость </vt:lpstr>
      <vt:lpstr>Питание студентов во время сессии </vt:lpstr>
      <vt:lpstr>Советы врача-терапевта</vt:lpstr>
      <vt:lpstr>Спасибо за внимания! Будьте здоровыми</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«Здоровое питание - путь к отличным знаниям!»</dc:title>
  <dc:creator>Пользователь Windows</dc:creator>
  <cp:lastModifiedBy>Пользователь Windows</cp:lastModifiedBy>
  <cp:revision>55</cp:revision>
  <dcterms:created xsi:type="dcterms:W3CDTF">2023-02-21T12:51:56Z</dcterms:created>
  <dcterms:modified xsi:type="dcterms:W3CDTF">2023-02-21T16:07:31Z</dcterms:modified>
</cp:coreProperties>
</file>